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1.xml" ContentType="application/vnd.openxmlformats-officedocument.drawingml.char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6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78"/>
  </p:notesMasterIdLst>
  <p:handoutMasterIdLst>
    <p:handoutMasterId r:id="rId79"/>
  </p:handoutMasterIdLst>
  <p:sldIdLst>
    <p:sldId id="462" r:id="rId2"/>
    <p:sldId id="280" r:id="rId3"/>
    <p:sldId id="262" r:id="rId4"/>
    <p:sldId id="268" r:id="rId5"/>
    <p:sldId id="269" r:id="rId6"/>
    <p:sldId id="440" r:id="rId7"/>
    <p:sldId id="271" r:id="rId8"/>
    <p:sldId id="441" r:id="rId9"/>
    <p:sldId id="455" r:id="rId10"/>
    <p:sldId id="275" r:id="rId11"/>
    <p:sldId id="278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464" r:id="rId20"/>
    <p:sldId id="465" r:id="rId21"/>
    <p:sldId id="466" r:id="rId22"/>
    <p:sldId id="288" r:id="rId23"/>
    <p:sldId id="289" r:id="rId24"/>
    <p:sldId id="290" r:id="rId25"/>
    <p:sldId id="442" r:id="rId26"/>
    <p:sldId id="292" r:id="rId27"/>
    <p:sldId id="293" r:id="rId28"/>
    <p:sldId id="294" r:id="rId29"/>
    <p:sldId id="298" r:id="rId30"/>
    <p:sldId id="299" r:id="rId31"/>
    <p:sldId id="300" r:id="rId32"/>
    <p:sldId id="303" r:id="rId33"/>
    <p:sldId id="304" r:id="rId34"/>
    <p:sldId id="305" r:id="rId35"/>
    <p:sldId id="358" r:id="rId36"/>
    <p:sldId id="308" r:id="rId37"/>
    <p:sldId id="361" r:id="rId38"/>
    <p:sldId id="463" r:id="rId39"/>
    <p:sldId id="310" r:id="rId40"/>
    <p:sldId id="311" r:id="rId41"/>
    <p:sldId id="359" r:id="rId42"/>
    <p:sldId id="312" r:id="rId43"/>
    <p:sldId id="457" r:id="rId44"/>
    <p:sldId id="315" r:id="rId45"/>
    <p:sldId id="316" r:id="rId46"/>
    <p:sldId id="362" r:id="rId47"/>
    <p:sldId id="443" r:id="rId48"/>
    <p:sldId id="319" r:id="rId49"/>
    <p:sldId id="354" r:id="rId50"/>
    <p:sldId id="458" r:id="rId51"/>
    <p:sldId id="459" r:id="rId52"/>
    <p:sldId id="325" r:id="rId53"/>
    <p:sldId id="326" r:id="rId54"/>
    <p:sldId id="327" r:id="rId55"/>
    <p:sldId id="328" r:id="rId56"/>
    <p:sldId id="329" r:id="rId57"/>
    <p:sldId id="461" r:id="rId58"/>
    <p:sldId id="360" r:id="rId59"/>
    <p:sldId id="323" r:id="rId60"/>
    <p:sldId id="460" r:id="rId61"/>
    <p:sldId id="332" r:id="rId62"/>
    <p:sldId id="347" r:id="rId63"/>
    <p:sldId id="348" r:id="rId64"/>
    <p:sldId id="365" r:id="rId65"/>
    <p:sldId id="366" r:id="rId66"/>
    <p:sldId id="337" r:id="rId67"/>
    <p:sldId id="338" r:id="rId68"/>
    <p:sldId id="448" r:id="rId69"/>
    <p:sldId id="449" r:id="rId70"/>
    <p:sldId id="450" r:id="rId71"/>
    <p:sldId id="342" r:id="rId72"/>
    <p:sldId id="467" r:id="rId73"/>
    <p:sldId id="343" r:id="rId74"/>
    <p:sldId id="344" r:id="rId75"/>
    <p:sldId id="345" r:id="rId76"/>
    <p:sldId id="367" r:id="rId77"/>
  </p:sldIdLst>
  <p:sldSz cx="9144000" cy="6858000" type="screen4x3"/>
  <p:notesSz cx="6858000" cy="9144000"/>
  <p:custDataLst>
    <p:tags r:id="rId8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77"/>
    <a:srgbClr val="2330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2" autoAdjust="0"/>
    <p:restoredTop sz="95578" autoAdjust="0"/>
  </p:normalViewPr>
  <p:slideViewPr>
    <p:cSldViewPr snapToGrid="0">
      <p:cViewPr varScale="1">
        <p:scale>
          <a:sx n="84" d="100"/>
          <a:sy n="84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6" y="102"/>
      </p:cViewPr>
      <p:guideLst/>
    </p:cSldViewPr>
  </p:notesViewPr>
  <p:gridSpacing cx="43200" cy="43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39641565249091E-2"/>
          <c:y val="5.1094527435969081E-2"/>
          <c:w val="0.93812071686950183"/>
          <c:h val="0.82075110784054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A7-497A-B5FC-9BFDBD2977B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4A7-497A-B5FC-9BFDBD2977B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4A7-497A-B5FC-9BFDBD2977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4A7-497A-B5FC-9BFDBD2977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4A7-497A-B5FC-9BFDBD2977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4A7-497A-B5FC-9BFDBD297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3 % bis 5 %</c:v>
                </c:pt>
                <c:pt idx="1">
                  <c:v>2 % bis 3 %</c:v>
                </c:pt>
                <c:pt idx="2">
                  <c:v>0 bis 2 %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125</c:v>
                </c:pt>
                <c:pt idx="1">
                  <c:v>220</c:v>
                </c:pt>
                <c:pt idx="2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A7-497A-B5FC-9BFDBD297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2951040"/>
        <c:axId val="132952832"/>
      </c:barChart>
      <c:catAx>
        <c:axId val="1329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952832"/>
        <c:crosses val="autoZero"/>
        <c:auto val="1"/>
        <c:lblAlgn val="ctr"/>
        <c:lblOffset val="100"/>
        <c:noMultiLvlLbl val="0"/>
      </c:catAx>
      <c:valAx>
        <c:axId val="132952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9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1"/>
          </a:solidFill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D468A9A2-E380-416C-9E5D-A117A4026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4E99E9D8-7757-44F6-9C26-68AC7344F1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E4327-4219-4ECE-AC22-8E3DC4D76A9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1D31B5D-0CC4-43B4-A43F-31BC19A107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9FF06F33-022B-4E03-9BBC-48B669CF3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8C9B-6C14-451D-8A24-612D76402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03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52F6391-0DFA-45AA-A164-988F135576AB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4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2C2C055-A5AB-48AD-8AE7-810D73679557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61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693F-AF9A-4C3A-A21A-DFED16DC8F5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52F6391-0DFA-45AA-A164-988F135576AB}" type="slidenum">
              <a:rPr lang="de-DE" sz="1400" b="0" strike="noStrike" spc="-1" smtClean="0">
                <a:latin typeface="Times New Roman"/>
              </a:rPr>
              <a:t>34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489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693F-AF9A-4C3A-A21A-DFED16DC8F5D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13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693F-AF9A-4C3A-A21A-DFED16DC8F5D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17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693F-AF9A-4C3A-A21A-DFED16DC8F5D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A69B049-FF6E-42D7-BF15-631956B57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la_Konfetti_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5A428C-F00E-40F0-9A5D-E7F277BF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933B2837-2576-479C-BB85-845333747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2537453"/>
            <a:ext cx="1333500" cy="2449901"/>
          </a:xfrm>
          <a:prstGeom prst="homePlate">
            <a:avLst>
              <a:gd name="adj" fmla="val 24880"/>
            </a:avLst>
          </a:prstGeom>
          <a:solidFill>
            <a:schemeClr val="accent1"/>
          </a:solidFill>
        </p:spPr>
        <p:txBody>
          <a:bodyPr wrap="none" lIns="108000" rIns="36000"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AC04EC69-D018-4B53-82C2-2DF1ABE478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0528" y="2537452"/>
            <a:ext cx="6115962" cy="2449895"/>
          </a:xfrm>
        </p:spPr>
        <p:txBody>
          <a:bodyPr lIns="468000" rIns="108000" anchor="ctr" anchorCtr="0">
            <a:normAutofit/>
          </a:bodyPr>
          <a:lstStyle>
            <a:lvl1pPr marL="0" indent="0">
              <a:lnSpc>
                <a:spcPct val="120000"/>
              </a:lnSpc>
              <a:buNone/>
              <a:defRPr sz="2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CCC40B1C-ACC0-49A8-8E49-5DAD46C4B367}"/>
              </a:ext>
            </a:extLst>
          </p:cNvPr>
          <p:cNvGrpSpPr/>
          <p:nvPr userDrawn="1"/>
        </p:nvGrpSpPr>
        <p:grpSpPr>
          <a:xfrm>
            <a:off x="2190528" y="2537445"/>
            <a:ext cx="6115962" cy="2449890"/>
            <a:chOff x="2066925" y="1695451"/>
            <a:chExt cx="6248400" cy="2143123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xmlns="" id="{2E2245A8-5A7F-4CC8-9CAE-A00D8087A247}"/>
                </a:ext>
              </a:extLst>
            </p:cNvPr>
            <p:cNvCxnSpPr>
              <a:cxnSpLocks/>
            </p:cNvCxnSpPr>
            <p:nvPr/>
          </p:nvCxnSpPr>
          <p:spPr>
            <a:xfrm>
              <a:off x="2066925" y="1695451"/>
              <a:ext cx="6248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xmlns="" id="{F5F50CF8-EB82-4CEB-8FB3-E21217CF61D2}"/>
                </a:ext>
              </a:extLst>
            </p:cNvPr>
            <p:cNvCxnSpPr>
              <a:cxnSpLocks/>
            </p:cNvCxnSpPr>
            <p:nvPr/>
          </p:nvCxnSpPr>
          <p:spPr>
            <a:xfrm>
              <a:off x="2066925" y="3838574"/>
              <a:ext cx="6248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B74041A2-BF98-4CD1-BD1B-1470F22B8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988" y="1989138"/>
            <a:ext cx="6986636" cy="437085"/>
          </a:xfrm>
        </p:spPr>
        <p:txBody>
          <a:bodyPr/>
          <a:lstStyle>
            <a:lvl1pPr marL="0" indent="0">
              <a:buNone/>
              <a:defRPr/>
            </a:lvl1pPr>
            <a:lvl2pPr marL="37465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27B33AD8-C960-413B-BF7F-1D1E4FDF6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412454D-649F-4E09-9870-937AD447CF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xmlns="" id="{77A5047F-1F98-4E42-AF75-5D175CAD8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157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1042988" y="1989138"/>
            <a:ext cx="6985000" cy="359230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 dirty="0"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191C62-00EE-4BFF-950E-AD5D41B8F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8" y="1080000"/>
            <a:ext cx="6986587" cy="59921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6C3546C-9A99-4C0F-BAB3-54E80E506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xmlns="" id="{9E236AA8-8B5E-45A6-B4C2-305BB04A9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xmlns="" id="{DF7C5D61-DB70-4B82-BD5C-ED51956727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8CA01C9-7329-47F9-842D-EEAE40858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07A9E65F-7680-44DB-9C74-53DD05197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3DBBC885-4D94-457D-930F-57F03D55C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4000" y="1989138"/>
            <a:ext cx="3374127" cy="1727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673F2D6F-39CA-4517-8676-8E3CEBBFC5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44000" y="3862388"/>
            <a:ext cx="3374127" cy="1727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xmlns="" id="{ECD1CDC1-7E03-45B7-96BE-2727A4394E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462" y="1989138"/>
            <a:ext cx="3313161" cy="36004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D907AEC6-2BBF-4AF1-9CEC-6BE90DCAB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xmlns="" id="{3ADFCD28-C17F-4750-923B-814054A03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906F2E-5666-4AFC-9B0C-D71FE8462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B9413E8-86B8-4300-82D1-EEF3F2DCD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5BCF3B96-08DD-47DE-97BE-7E452C80D0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4000" y="1989138"/>
            <a:ext cx="3374127" cy="36004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3669E7F1-FAC9-48CE-8D64-E5B8335806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6464" y="1989138"/>
            <a:ext cx="3311523" cy="1727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35EEC370-2E37-4D2E-9902-89315DE383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464" y="3852165"/>
            <a:ext cx="3311523" cy="1727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xmlns="" id="{EE0FA395-4E8C-495F-A700-EA381BBE3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xmlns="" id="{47A612EA-DE98-4415-BC06-84DF8533EB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BA9FBE-875E-4CCE-8E0D-A2023426C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7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C95F4926-6C43-42A0-AF23-9C5DFA1FA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60309719-B454-4E1B-975D-11F736D11E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2987" y="1989138"/>
            <a:ext cx="3374127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41B2D8FA-09AF-462E-BA61-F423CD68B3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6463" y="1989138"/>
            <a:ext cx="3311526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xmlns="" id="{473EE262-5FD5-4671-B4CB-DDD64DF2BA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7" y="3897313"/>
            <a:ext cx="6985002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xmlns="" id="{70BFFD13-7480-48C5-8882-BF151F9C5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xmlns="" id="{D16D1F29-259D-4E05-9012-447BEBE0EE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9340B2-5229-4F1B-BBFA-1D2CC4671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7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3D88223-3133-4777-B043-F2D091A95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8BFE0FA7-9C96-4232-A747-92800DB935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2987" y="1989138"/>
            <a:ext cx="6976213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95496E48-5769-4AB8-B000-6ABE76EE4E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42987" y="3897313"/>
            <a:ext cx="6976213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xmlns="" id="{96857F86-5001-4FA2-8DA5-539FABCDE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xmlns="" id="{7AC80ED7-32E4-40EA-B58D-B341200D3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9CDE4B-7E05-40B2-8E80-34C58A570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9D7E963-C5D8-4F9B-BAC8-612DEFCF0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23201F39-4167-45D7-963C-3725E3B51D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2988" y="1989138"/>
            <a:ext cx="3374127" cy="16857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xmlns="" id="{566BAF2E-BB8E-4D52-8817-EF3D0361C1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6463" y="1989138"/>
            <a:ext cx="3311526" cy="16857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xmlns="" id="{E70FBFE5-425C-483E-99C0-04A8DAAA4F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3900057"/>
            <a:ext cx="3374127" cy="16857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xmlns="" id="{6DE73DA5-A1FC-4F6C-9C02-EA881DF5C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463" y="3900057"/>
            <a:ext cx="3311526" cy="16857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xmlns="" id="{3B57A78A-9BF6-4B8C-9F4E-A9F06081CD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xmlns="" id="{430FD939-AA5C-4F16-9DDF-95C4CE36F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74F1CC-D982-4EDA-A548-C657CAF08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8AEC0C3-5712-4113-A928-D42060122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95B293A1-EAEF-47D1-A3EF-BD631FF511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4000" y="1989138"/>
            <a:ext cx="22420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xmlns="" id="{D13AE477-2622-495C-AFD4-E16669E57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67064" y="1989138"/>
            <a:ext cx="2242050" cy="1692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xmlns="" id="{7A8AA1C1-E153-4C9B-824F-73DBB06D5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716" y="1989138"/>
            <a:ext cx="22420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xmlns="" id="{F0A9CE95-6472-43C5-91E0-C16F73AE86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44000" y="3881405"/>
            <a:ext cx="2242050" cy="1692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xmlns="" id="{73F51430-171F-49AD-ADDC-BE4C36E161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1435" y="3881405"/>
            <a:ext cx="2242050" cy="1692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xmlns="" id="{C5F991D5-E90D-4263-A5D4-83E639F6049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0716" y="3881405"/>
            <a:ext cx="22420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xmlns="" id="{C76CDEE6-F305-4329-A2F4-75832CDDF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xmlns="" id="{E17722A7-BF2B-48BC-846C-9450E4DCD8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ä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992888" cy="605930"/>
          </a:xfrm>
        </p:spPr>
        <p:txBody>
          <a:bodyPr>
            <a:normAutofit/>
          </a:bodyPr>
          <a:lstStyle>
            <a:lvl1pPr algn="r">
              <a:defRPr sz="1400">
                <a:solidFill>
                  <a:srgbClr val="2C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20FF-04E9-4CF3-B3B9-F57ABA60CAD7}" type="datetime1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30888" y="6304235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2C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44078A-4BB4-4DC1-9C1D-6D9AECBC99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/>
          <p:cNvSpPr/>
          <p:nvPr/>
        </p:nvSpPr>
        <p:spPr bwMode="ltGray">
          <a:xfrm>
            <a:off x="8316416" y="188641"/>
            <a:ext cx="639688" cy="605929"/>
          </a:xfrm>
          <a:prstGeom prst="rect">
            <a:avLst/>
          </a:prstGeom>
          <a:solidFill>
            <a:srgbClr val="CD1316"/>
          </a:solidFill>
          <a:ln w="3175">
            <a:solidFill>
              <a:srgbClr val="CD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16416" y="260648"/>
            <a:ext cx="648072" cy="53392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2427"/>
            <a:ext cx="1065349" cy="3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platzhalt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1052736"/>
            <a:ext cx="7058025" cy="647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1187450" y="2276475"/>
            <a:ext cx="2592462" cy="316865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►"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364088" y="2276872"/>
            <a:ext cx="2592288" cy="316865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►"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79512" y="188640"/>
            <a:ext cx="8776592" cy="605930"/>
          </a:xfrm>
          <a:prstGeom prst="rect">
            <a:avLst/>
          </a:prstGeom>
          <a:noFill/>
          <a:ln w="3175">
            <a:solidFill>
              <a:srgbClr val="2C3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179512" y="188640"/>
            <a:ext cx="8776592" cy="6480720"/>
          </a:xfrm>
          <a:prstGeom prst="rect">
            <a:avLst/>
          </a:prstGeom>
          <a:ln w="3175">
            <a:solidFill>
              <a:srgbClr val="2C3477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					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2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992888" cy="605930"/>
          </a:xfrm>
        </p:spPr>
        <p:txBody>
          <a:bodyPr>
            <a:normAutofit/>
          </a:bodyPr>
          <a:lstStyle>
            <a:lvl1pPr algn="r">
              <a:defRPr sz="1400">
                <a:solidFill>
                  <a:srgbClr val="2C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20FF-04E9-4CF3-B3B9-F57ABA60CAD7}" type="datetime1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30888" y="6304235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2C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44078A-4BB4-4DC1-9C1D-6D9AECBC99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/>
          <p:cNvSpPr/>
          <p:nvPr/>
        </p:nvSpPr>
        <p:spPr bwMode="ltGray">
          <a:xfrm>
            <a:off x="8316416" y="188641"/>
            <a:ext cx="639688" cy="605929"/>
          </a:xfrm>
          <a:prstGeom prst="rect">
            <a:avLst/>
          </a:prstGeom>
          <a:solidFill>
            <a:srgbClr val="CD1316"/>
          </a:solidFill>
          <a:ln w="3175">
            <a:solidFill>
              <a:srgbClr val="CD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16416" y="260648"/>
            <a:ext cx="648072" cy="53392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2427"/>
            <a:ext cx="1065349" cy="3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platzhalt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1052736"/>
            <a:ext cx="7058025" cy="6477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 b="0">
                <a:solidFill>
                  <a:srgbClr val="2C347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971335" y="1963490"/>
            <a:ext cx="7254130" cy="88833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971334" y="3403044"/>
            <a:ext cx="7254131" cy="91503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990543" y="4850997"/>
            <a:ext cx="7244393" cy="95426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spcBef>
                <a:spcPts val="0"/>
              </a:spcBef>
              <a:spcAft>
                <a:spcPts val="200"/>
              </a:spcAft>
              <a:buFontTx/>
              <a:buNone/>
              <a:defRPr sz="1600" b="1">
                <a:solidFill>
                  <a:srgbClr val="2330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179512" y="188640"/>
            <a:ext cx="8776592" cy="605930"/>
          </a:xfrm>
          <a:prstGeom prst="rect">
            <a:avLst/>
          </a:prstGeom>
          <a:noFill/>
          <a:ln w="3175">
            <a:solidFill>
              <a:srgbClr val="2C3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79512" y="188640"/>
            <a:ext cx="8776592" cy="6480720"/>
          </a:xfrm>
          <a:prstGeom prst="rect">
            <a:avLst/>
          </a:prstGeom>
          <a:ln w="3175">
            <a:solidFill>
              <a:srgbClr val="2C3477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					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3">
            <a:extLst>
              <a:ext uri="{FF2B5EF4-FFF2-40B4-BE49-F238E27FC236}">
                <a16:creationId xmlns:a16="http://schemas.microsoft.com/office/drawing/2014/main" xmlns="" id="{2C45C4F1-7BC1-4996-AF45-0AF68B1A2ADB}"/>
              </a:ext>
            </a:extLst>
          </p:cNvPr>
          <p:cNvSpPr/>
          <p:nvPr userDrawn="1"/>
        </p:nvSpPr>
        <p:spPr>
          <a:xfrm>
            <a:off x="178217" y="191880"/>
            <a:ext cx="8784343" cy="1366920"/>
          </a:xfrm>
          <a:prstGeom prst="rect">
            <a:avLst/>
          </a:prstGeom>
          <a:solidFill>
            <a:srgbClr val="0F6AB0"/>
          </a:solidFill>
          <a:ln w="324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00" rIns="288000" bIns="45000" anchor="ctr">
            <a:normAutofit/>
          </a:bodyPr>
          <a:lstStyle/>
          <a:p>
            <a:pPr algn="r">
              <a:lnSpc>
                <a:spcPct val="100000"/>
              </a:lnSpc>
            </a:pPr>
            <a:endParaRPr lang="de-DE" sz="1700" b="0" strike="noStrike" spc="-1" dirty="0">
              <a:latin typeface="Arial"/>
            </a:endParaRP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xmlns="" id="{B664719A-F9E6-4A71-97B5-B2694D1AB4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2080" y="1553125"/>
            <a:ext cx="4380480" cy="4363835"/>
          </a:xfrm>
          <a:solidFill>
            <a:schemeClr val="accent5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2A918634-9C4D-43F6-9B35-3189597AD0D5}"/>
              </a:ext>
            </a:extLst>
          </p:cNvPr>
          <p:cNvSpPr/>
          <p:nvPr userDrawn="1"/>
        </p:nvSpPr>
        <p:spPr>
          <a:xfrm>
            <a:off x="250199" y="5982628"/>
            <a:ext cx="2855139" cy="60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3B90FED-CFC1-4F53-88C3-C41BA0E019FB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79640" y="190800"/>
            <a:ext cx="789840" cy="1368000"/>
          </a:xfrm>
          <a:prstGeom prst="rect">
            <a:avLst/>
          </a:prstGeom>
          <a:ln w="9360"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xmlns="" id="{4079EA7C-2550-4D73-BCF6-812F9345E604}"/>
              </a:ext>
            </a:extLst>
          </p:cNvPr>
          <p:cNvSpPr/>
          <p:nvPr userDrawn="1"/>
        </p:nvSpPr>
        <p:spPr>
          <a:xfrm>
            <a:off x="601549" y="6186007"/>
            <a:ext cx="3094200" cy="215444"/>
          </a:xfrm>
          <a:prstGeom prst="rect">
            <a:avLst/>
          </a:prstGeom>
          <a:noFill/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3399"/>
                </a:solidFill>
                <a:latin typeface="Arial"/>
                <a:ea typeface="DejaVu Sans"/>
              </a:rPr>
              <a:t>   </a:t>
            </a:r>
            <a:r>
              <a:rPr lang="de-DE" sz="1400" b="1" strike="noStrike" spc="-1" dirty="0">
                <a:solidFill>
                  <a:srgbClr val="23307A"/>
                </a:solidFill>
                <a:latin typeface="Arial"/>
                <a:ea typeface="DejaVu Sans"/>
              </a:rPr>
              <a:t>www.bih.de</a:t>
            </a:r>
            <a:endParaRPr lang="de-DE" sz="1400" b="0" strike="noStrike" spc="-1" dirty="0">
              <a:latin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ED18CD0-48AC-4125-8948-2EEE822B445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7427985" y="6079635"/>
            <a:ext cx="1293840" cy="390600"/>
          </a:xfrm>
          <a:prstGeom prst="rect">
            <a:avLst/>
          </a:prstGeom>
          <a:ln w="9360">
            <a:noFill/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xmlns="" id="{173CEF1F-030D-4E38-B95C-8CAE79EB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267" y="640906"/>
            <a:ext cx="6976213" cy="603720"/>
          </a:xfrm>
          <a:noFill/>
          <a:ln w="3240">
            <a:solidFill>
              <a:srgbClr val="0F6A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00" rIns="288000" bIns="45000" anchor="ctr">
            <a:normAutofit/>
          </a:bodyPr>
          <a:lstStyle>
            <a:lvl1pPr algn="r">
              <a:defRPr lang="de-DE" sz="2800" b="1" strike="noStrike" spc="-1">
                <a:solidFill>
                  <a:srgbClr val="FFFFFF"/>
                </a:solidFill>
                <a:latin typeface="Arial"/>
                <a:ea typeface="DejaVu Sans"/>
                <a:cs typeface="+mn-cs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de-DE" dirty="0"/>
              <a:t>Mastertitelformat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FEF8288A-62EB-427B-88A3-02F1C90C0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3975" y="1079471"/>
            <a:ext cx="7350225" cy="353689"/>
          </a:xfrm>
        </p:spPr>
        <p:txBody>
          <a:bodyPr/>
          <a:lstStyle>
            <a:lvl1pPr marL="0" indent="0" algn="r">
              <a:buNone/>
              <a:defRPr lang="de-DE" sz="1700" b="1" strike="noStrike" kern="1200" spc="-1" smtClean="0">
                <a:solidFill>
                  <a:srgbClr val="FFFFFF"/>
                </a:solidFill>
                <a:latin typeface="Arial"/>
                <a:ea typeface="DejaVu Sans"/>
                <a:cs typeface="+mn-cs"/>
              </a:defRPr>
            </a:lvl1pPr>
            <a:lvl2pPr marL="37465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CustomShape 3">
            <a:extLst>
              <a:ext uri="{FF2B5EF4-FFF2-40B4-BE49-F238E27FC236}">
                <a16:creationId xmlns:a16="http://schemas.microsoft.com/office/drawing/2014/main" xmlns="" id="{4617F7C0-70D9-4732-8880-E9EAE0A2C0D9}"/>
              </a:ext>
            </a:extLst>
          </p:cNvPr>
          <p:cNvSpPr/>
          <p:nvPr userDrawn="1"/>
        </p:nvSpPr>
        <p:spPr>
          <a:xfrm>
            <a:off x="5670692" y="155045"/>
            <a:ext cx="3295091" cy="159256"/>
          </a:xfrm>
          <a:prstGeom prst="rect">
            <a:avLst/>
          </a:prstGeom>
          <a:noFill/>
          <a:ln w="324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00" rIns="288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					                           </a:t>
            </a:r>
            <a:r>
              <a:rPr lang="de-DE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Behinderung</a:t>
            </a:r>
            <a:r>
              <a:rPr lang="de-DE" sz="1200" b="1" strike="noStrike" spc="-1" dirty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de-DE" sz="1200" b="1" strike="noStrike" spc="-1" dirty="0">
                <a:solidFill>
                  <a:srgbClr val="E20000"/>
                </a:solidFill>
                <a:latin typeface="Arial"/>
                <a:ea typeface="DejaVu Sans"/>
              </a:rPr>
              <a:t>&amp;</a:t>
            </a:r>
            <a:r>
              <a:rPr lang="de-DE" sz="1200" b="1" strike="noStrike" spc="-1" dirty="0">
                <a:solidFill>
                  <a:srgbClr val="003399"/>
                </a:solidFill>
                <a:latin typeface="Arial"/>
                <a:ea typeface="DejaVu Sans"/>
              </a:rPr>
              <a:t> </a:t>
            </a:r>
            <a:r>
              <a:rPr lang="de-DE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Beruf</a:t>
            </a:r>
            <a:endParaRPr lang="de-DE" sz="1200" b="0" strike="noStrike" spc="-1" dirty="0">
              <a:latin typeface="Arial"/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xmlns="" id="{AA80EEF5-87A1-4F52-90F2-E96B7B24D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2988" y="1808162"/>
            <a:ext cx="3384550" cy="4108797"/>
          </a:xfrm>
        </p:spPr>
        <p:txBody>
          <a:bodyPr/>
          <a:lstStyle>
            <a:lvl1pPr marL="0" indent="0">
              <a:buClr>
                <a:schemeClr val="accent3"/>
              </a:buClr>
              <a:defRPr sz="2000">
                <a:latin typeface="Arial Black" panose="020B0A04020102020204" pitchFamily="34" charset="0"/>
              </a:defRPr>
            </a:lvl1pPr>
            <a:lvl2pPr marL="0" indent="0">
              <a:buNone/>
              <a:defRPr b="0"/>
            </a:lvl2pPr>
            <a:lvl3pPr marL="361950" indent="-361950">
              <a:defRPr/>
            </a:lvl3pPr>
            <a:lvl4pPr marL="714375" indent="-352425">
              <a:defRPr/>
            </a:lvl4pPr>
            <a:lvl5pPr marL="1076325" indent="-3619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Kapiteltrenner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>
            <a:extLst>
              <a:ext uri="{FF2B5EF4-FFF2-40B4-BE49-F238E27FC236}">
                <a16:creationId xmlns:a16="http://schemas.microsoft.com/office/drawing/2014/main" xmlns="" id="{CDA2F8A9-4153-453A-A53E-CADF3376A7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6698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xmlns="" id="{7B9A452E-580C-4E07-B8F4-389563D281A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600" b="0" i="0" baseline="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8DB3158-4CE8-487D-B489-07CF393A09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xmlns="" id="{76FEB6BB-D2BF-4386-AA12-E2A9F3ACAAD5}"/>
              </a:ext>
            </a:extLst>
          </p:cNvPr>
          <p:cNvSpPr/>
          <p:nvPr userDrawn="1"/>
        </p:nvSpPr>
        <p:spPr>
          <a:xfrm>
            <a:off x="179640" y="188640"/>
            <a:ext cx="8774280" cy="603720"/>
          </a:xfrm>
          <a:prstGeom prst="rect">
            <a:avLst/>
          </a:prstGeom>
          <a:noFill/>
          <a:ln w="324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697DA66-AB4D-4D27-B873-8F0AE6D4855D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3C1BB3-61FB-440B-9FF6-363D1B8C1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411" y="3714919"/>
            <a:ext cx="6976213" cy="997196"/>
          </a:xfrm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34B5284-B57C-44BC-82C8-196BCD05D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4034D8A-3F23-4A5F-A119-DCE9BE242D5B}"/>
              </a:ext>
            </a:extLst>
          </p:cNvPr>
          <p:cNvPicPr/>
          <p:nvPr userDrawn="1"/>
        </p:nvPicPr>
        <p:blipFill>
          <a:blip r:embed="rId7"/>
          <a:stretch/>
        </p:blipFill>
        <p:spPr>
          <a:xfrm>
            <a:off x="467640" y="6202440"/>
            <a:ext cx="1063080" cy="320760"/>
          </a:xfrm>
          <a:prstGeom prst="rect">
            <a:avLst/>
          </a:prstGeom>
          <a:ln w="9360">
            <a:noFill/>
          </a:ln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6AF791B9-8E6B-47F9-ACAD-AD6448E86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465" y="3318200"/>
            <a:ext cx="6956104" cy="221599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374650" indent="0">
              <a:buNone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28DB045A-FD44-4A35-9413-7F413F4382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640" y="188640"/>
            <a:ext cx="8130592" cy="603720"/>
          </a:xfrm>
          <a:noFill/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chemeClr val="bg1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xmlns="" id="{379454C8-6AE4-47BF-8035-9F3A66C21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9452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8DB3158-4CE8-487D-B489-07CF393A09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3C1BB3-61FB-440B-9FF6-363D1B8C1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412" y="3404103"/>
            <a:ext cx="3672498" cy="1495794"/>
          </a:xfrm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xmlns="" id="{C42F8C26-1C99-441E-A3CC-BEB54C80DC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7637" y="792359"/>
            <a:ext cx="3758618" cy="5151241"/>
          </a:xfrm>
          <a:solidFill>
            <a:schemeClr val="accent6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C2F6A4C-F39D-4697-B292-C6D899C003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3411" y="2958503"/>
            <a:ext cx="3672497" cy="221599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374650" indent="0">
              <a:buNone/>
              <a:defRPr>
                <a:solidFill>
                  <a:schemeClr val="accent5"/>
                </a:solidFill>
              </a:defRPr>
            </a:lvl2pPr>
            <a:lvl3pPr marL="715963" indent="0">
              <a:buNone/>
              <a:defRPr>
                <a:solidFill>
                  <a:schemeClr val="accent5"/>
                </a:solidFill>
              </a:defRPr>
            </a:lvl3pPr>
            <a:lvl4pPr marL="1077913" indent="0">
              <a:buNone/>
              <a:defRPr>
                <a:solidFill>
                  <a:schemeClr val="accent5"/>
                </a:solidFill>
              </a:defRPr>
            </a:lvl4pPr>
            <a:lvl5pPr marL="1439863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xmlns="" id="{2134A1F9-3CBA-4FCE-9C55-0732B0E0608F}"/>
              </a:ext>
            </a:extLst>
          </p:cNvPr>
          <p:cNvSpPr/>
          <p:nvPr userDrawn="1"/>
        </p:nvSpPr>
        <p:spPr>
          <a:xfrm>
            <a:off x="179640" y="188640"/>
            <a:ext cx="8774280" cy="603720"/>
          </a:xfrm>
          <a:prstGeom prst="rect">
            <a:avLst/>
          </a:prstGeom>
          <a:solidFill>
            <a:schemeClr val="bg1"/>
          </a:solidFill>
          <a:ln w="324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697DA66-AB4D-4D27-B873-8F0AE6D4855D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34B5284-B57C-44BC-82C8-196BCD05D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4034D8A-3F23-4A5F-A119-DCE9BE242D5B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467640" y="6202440"/>
            <a:ext cx="1063080" cy="320760"/>
          </a:xfrm>
          <a:prstGeom prst="rect">
            <a:avLst/>
          </a:prstGeom>
          <a:ln w="9360">
            <a:noFill/>
          </a:ln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2EED256-A3CD-4B89-B445-EF206028D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xmlns="" id="{792B95C7-F219-44F3-A6E0-F75D2A1351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3750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5A428C-F00E-40F0-9A5D-E7F277BF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4D3B9F0-F812-46C6-8EC2-69014CC93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xmlns="" id="{D29DA6E8-0D78-4EB8-95D0-AC48E405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xmlns="" id="{317797DF-2723-4E31-B5FE-2EF2648435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284E8A-3DFB-4DA7-A3CD-4336FC048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88" y="1080000"/>
            <a:ext cx="6976213" cy="603720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A9E29FA-F20F-4425-B11B-FEDCBD5C5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xmlns="" id="{2F90D8C8-6C79-4957-B820-C702A0A04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50055A5E-18A6-442B-915F-947F55AB7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3600450"/>
          </a:xfrm>
        </p:spPr>
        <p:txBody>
          <a:bodyPr/>
          <a:lstStyle>
            <a:lvl2pPr>
              <a:tabLst>
                <a:tab pos="533400" algn="l"/>
              </a:tabLst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xmlns="" id="{94A4ABBA-5970-45ED-8669-BBE9CB1C9B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C596B2-671E-4699-A4D5-CE9EE8894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B4A38AF-6D2D-4F63-944A-286785864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63692FBC-CDE5-4DD2-9224-7B098480EF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4000" y="1989138"/>
            <a:ext cx="3374127" cy="36004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33EFB410-A349-4E08-9A27-B80BEF92E6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6463" y="1989138"/>
            <a:ext cx="3311525" cy="36004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xmlns="" id="{E4B6DF2F-45A4-44FC-A476-C0CBF97A8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xmlns="" id="{1F79891F-6030-428F-AE3C-64A25CFAD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C596B2-671E-4699-A4D5-CE9EE8894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1080000"/>
            <a:ext cx="6976213" cy="60372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B4A38AF-6D2D-4F63-944A-286785864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63692FBC-CDE5-4DD2-9224-7B098480EF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4000" y="1989138"/>
            <a:ext cx="6976213" cy="2182649"/>
          </a:xfrm>
        </p:spPr>
        <p:txBody>
          <a:bodyPr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33EFB410-A349-4E08-9A27-B80BEF92E6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44000" y="2453491"/>
            <a:ext cx="3311525" cy="311799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xmlns="" id="{E4B6DF2F-45A4-44FC-A476-C0CBF97A8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640" y="188640"/>
            <a:ext cx="8130592" cy="603720"/>
          </a:xfrm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xmlns="" id="{2020007B-F746-4FDC-AFF6-2C320EC87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27356" y="2453490"/>
            <a:ext cx="3311525" cy="311799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xmlns="" id="{AB76B4E5-0166-492F-B9BC-3EEA0AE8B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282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entrier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xmlns="" id="{95BD583C-521D-4B88-B086-A4D984499E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306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8DB3158-4CE8-487D-B489-07CF393A09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xmlns="" id="{76FEB6BB-D2BF-4386-AA12-E2A9F3ACAAD5}"/>
              </a:ext>
            </a:extLst>
          </p:cNvPr>
          <p:cNvSpPr/>
          <p:nvPr userDrawn="1"/>
        </p:nvSpPr>
        <p:spPr>
          <a:xfrm>
            <a:off x="179640" y="188640"/>
            <a:ext cx="8774280" cy="603720"/>
          </a:xfrm>
          <a:prstGeom prst="rect">
            <a:avLst/>
          </a:prstGeom>
          <a:noFill/>
          <a:ln w="324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xmlns="" id="{30DDB150-3BD2-4E73-B386-EB20CECFBE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640" y="188640"/>
            <a:ext cx="8130592" cy="603720"/>
          </a:xfrm>
          <a:noFill/>
        </p:spPr>
        <p:txBody>
          <a:bodyPr lIns="0" tIns="0" rIns="234000" bIns="0" anchor="ctr" anchorCtr="0"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chemeClr val="bg1"/>
                </a:solidFill>
                <a:latin typeface="Arial"/>
                <a:ea typeface="DejaVu Sans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buNone/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2pPr>
            <a:lvl3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3pPr>
            <a:lvl4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 smtClean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4pPr>
            <a:lvl5pPr marL="0" algn="r" defTabSz="914400" rtl="0" eaLnBrk="1" latinLnBrk="0" hangingPunct="1">
              <a:lnSpc>
                <a:spcPct val="100000"/>
              </a:lnSpc>
              <a:defRPr lang="de-DE" sz="1400" b="0" strike="noStrike" kern="1200" spc="-1" dirty="0">
                <a:solidFill>
                  <a:srgbClr val="2C3477"/>
                </a:solidFill>
                <a:latin typeface="Arial"/>
                <a:ea typeface="DejaVu Sans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697DA66-AB4D-4D27-B873-8F0AE6D4855D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34B5284-B57C-44BC-82C8-196BCD05D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4034D8A-3F23-4A5F-A119-DCE9BE242D5B}"/>
              </a:ext>
            </a:extLst>
          </p:cNvPr>
          <p:cNvPicPr/>
          <p:nvPr userDrawn="1"/>
        </p:nvPicPr>
        <p:blipFill>
          <a:blip r:embed="rId6"/>
          <a:stretch/>
        </p:blipFill>
        <p:spPr>
          <a:xfrm>
            <a:off x="467640" y="6202440"/>
            <a:ext cx="1063080" cy="320760"/>
          </a:xfrm>
          <a:prstGeom prst="rect">
            <a:avLst/>
          </a:prstGeom>
          <a:ln w="9360">
            <a:noFill/>
          </a:ln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EAFA8590-CA99-4BFE-B692-61AD7ED0D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092614"/>
            <a:ext cx="7560710" cy="4496974"/>
          </a:xfrm>
        </p:spPr>
        <p:txBody>
          <a:bodyPr anchor="ctr" anchorCtr="1"/>
          <a:lstStyle>
            <a:lvl1pPr marL="0" indent="0" algn="ctr">
              <a:lnSpc>
                <a:spcPct val="130000"/>
              </a:lnSpc>
              <a:buNone/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xmlns="" id="{1513E782-F566-4DB4-A4B9-7248E1B4A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6360" y="188640"/>
            <a:ext cx="637560" cy="603720"/>
          </a:xfr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8541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FFB5EEF6-94AB-4EE4-BFE6-15D2B2E32F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0589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Folie" r:id="rId24" imgW="344" imgH="344" progId="TCLayout.ActiveDocument.1">
                  <p:embed/>
                </p:oleObj>
              </mc:Choice>
              <mc:Fallback>
                <p:oleObj name="think-cell Folie" r:id="rId2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A4E35292-C674-401C-8A41-303B6EE7E9E4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3" name="CustomShape 1"/>
          <p:cNvSpPr/>
          <p:nvPr/>
        </p:nvSpPr>
        <p:spPr>
          <a:xfrm>
            <a:off x="8316360" y="188640"/>
            <a:ext cx="637560" cy="603720"/>
          </a:xfrm>
          <a:prstGeom prst="rect">
            <a:avLst/>
          </a:prstGeom>
          <a:solidFill>
            <a:srgbClr val="CD1316"/>
          </a:solidFill>
          <a:ln w="3240">
            <a:solidFill>
              <a:srgbClr val="CD131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84" name="Picture 2"/>
          <p:cNvPicPr/>
          <p:nvPr/>
        </p:nvPicPr>
        <p:blipFill>
          <a:blip r:embed="rId26"/>
          <a:stretch/>
        </p:blipFill>
        <p:spPr>
          <a:xfrm>
            <a:off x="467640" y="6202440"/>
            <a:ext cx="1063080" cy="32076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179640" y="188640"/>
            <a:ext cx="8774280" cy="603720"/>
          </a:xfrm>
          <a:prstGeom prst="rect">
            <a:avLst/>
          </a:prstGeom>
          <a:noFill/>
          <a:ln w="3240">
            <a:solidFill>
              <a:srgbClr val="2C347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86" name="CustomShape 3"/>
          <p:cNvSpPr/>
          <p:nvPr/>
        </p:nvSpPr>
        <p:spPr>
          <a:xfrm>
            <a:off x="179640" y="188640"/>
            <a:ext cx="8774280" cy="6478560"/>
          </a:xfrm>
          <a:prstGeom prst="rect">
            <a:avLst/>
          </a:prstGeom>
          <a:noFill/>
          <a:ln w="3240">
            <a:solidFill>
              <a:srgbClr val="2C347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							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7B8A146-5E1A-4ABB-B4EF-1BC0E92A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1080000"/>
            <a:ext cx="6976213" cy="603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0EAE407-7628-4A66-A111-342B172D2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8854" y="62938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800" b="1" strike="noStrike" kern="1200" spc="-1" smtClean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  <a:cs typeface="+mn-cs"/>
              </a:defRPr>
            </a:lvl1pPr>
          </a:lstStyle>
          <a:p>
            <a:fld id="{FA97E15A-FC18-43DE-AC5E-ACD7CB830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AC1705DF-1372-464A-B145-A35B2CD64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000" y="1989138"/>
            <a:ext cx="6976213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89" r:id="rId4"/>
    <p:sldLayoutId id="2147483679" r:id="rId5"/>
    <p:sldLayoutId id="2147483677" r:id="rId6"/>
    <p:sldLayoutId id="2147483678" r:id="rId7"/>
    <p:sldLayoutId id="2147483691" r:id="rId8"/>
    <p:sldLayoutId id="2147483690" r:id="rId9"/>
    <p:sldLayoutId id="2147483687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93" r:id="rId18"/>
    <p:sldLayoutId id="2147483694" r:id="rId19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lang="de-DE" sz="2000" b="0" kern="1200" dirty="0">
          <a:solidFill>
            <a:schemeClr val="accent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Arial Black" panose="020B0A040201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tabLst>
          <a:tab pos="533400" algn="l"/>
        </a:tabLst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ct val="13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►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ct val="13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►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ct val="13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►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686" userDrawn="1">
          <p15:clr>
            <a:srgbClr val="F26B43"/>
          </p15:clr>
        </p15:guide>
        <p15:guide id="2" pos="657" userDrawn="1">
          <p15:clr>
            <a:srgbClr val="F26B43"/>
          </p15:clr>
        </p15:guide>
        <p15:guide id="3" orient="horz" pos="1253" userDrawn="1">
          <p15:clr>
            <a:srgbClr val="F26B43"/>
          </p15:clr>
        </p15:guide>
        <p15:guide id="4" pos="5057" userDrawn="1">
          <p15:clr>
            <a:srgbClr val="F26B43"/>
          </p15:clr>
        </p15:guide>
        <p15:guide id="5" orient="horz" pos="3521" userDrawn="1">
          <p15:clr>
            <a:srgbClr val="F26B43"/>
          </p15:clr>
        </p15:guide>
        <p15:guide id="6" pos="5239" userDrawn="1">
          <p15:clr>
            <a:srgbClr val="F26B43"/>
          </p15:clr>
        </p15:guide>
        <p15:guide id="7" pos="476" userDrawn="1">
          <p15:clr>
            <a:srgbClr val="F26B43"/>
          </p15:clr>
        </p15:guide>
        <p15:guide id="8" pos="2971" userDrawn="1">
          <p15:clr>
            <a:srgbClr val="F26B43"/>
          </p15:clr>
        </p15:guide>
        <p15:guide id="9" pos="2789" userDrawn="1">
          <p15:clr>
            <a:srgbClr val="F26B43"/>
          </p15:clr>
        </p15:guide>
        <p15:guide id="10" orient="horz" pos="2341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.xml"/><Relationship Id="rId7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10" Type="http://schemas.openxmlformats.org/officeDocument/2006/relationships/hyperlink" Target="5%20ZB_KURS_Plakat_A3_160316_FIN.pdf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hyperlink" Target="https://www.gesetze-im-internet.de/sgb_9_2018/__181.html" TargetMode="Externa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hyperlink" Target="https://www.gesetze-im-internet.de/bgb/__167.html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eg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0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hyperlink" Target="https://www.gesetze-im-internet.de/sgb_9_2018/__164.html" TargetMode="External"/><Relationship Id="rId2" Type="http://schemas.openxmlformats.org/officeDocument/2006/relationships/tags" Target="../tags/tag5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hyperlink" Target="https://www.gesetze-im-internet.de/agg/__8.html" TargetMode="External"/><Relationship Id="rId2" Type="http://schemas.openxmlformats.org/officeDocument/2006/relationships/tags" Target="../tags/tag5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hyperlink" Target="https://www.gesetze-im-internet.de/schwbav_1988/__15.html" TargetMode="External"/><Relationship Id="rId2" Type="http://schemas.openxmlformats.org/officeDocument/2006/relationships/tags" Target="../tags/tag6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0.png"/><Relationship Id="rId2" Type="http://schemas.openxmlformats.org/officeDocument/2006/relationships/tags" Target="../tags/tag6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5.xml"/><Relationship Id="rId7" Type="http://schemas.openxmlformats.org/officeDocument/2006/relationships/image" Target="../media/image1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5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10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.emf"/><Relationship Id="rId2" Type="http://schemas.openxmlformats.org/officeDocument/2006/relationships/tags" Target="../tags/tag120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hyperlink" Target="https://www.gesetze-im-internet.de/sgb_9_2018/__178.html" TargetMode="External"/><Relationship Id="rId2" Type="http://schemas.openxmlformats.org/officeDocument/2006/relationships/tags" Target="../tags/tag128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1.emf"/><Relationship Id="rId2" Type="http://schemas.openxmlformats.org/officeDocument/2006/relationships/tags" Target="../tags/tag134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7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18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10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tags" Target="../tags/tag147.xml"/><Relationship Id="rId7" Type="http://schemas.openxmlformats.org/officeDocument/2006/relationships/image" Target="../media/image9.png"/><Relationship Id="rId2" Type="http://schemas.openxmlformats.org/officeDocument/2006/relationships/tags" Target="../tags/tag14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Person, Wand, drinnen, stehend enthält.&#10;&#10;Automatisch generierte Beschreibung">
            <a:extLst>
              <a:ext uri="{FF2B5EF4-FFF2-40B4-BE49-F238E27FC236}">
                <a16:creationId xmlns:a16="http://schemas.microsoft.com/office/drawing/2014/main" xmlns="" id="{C7414054-9CE7-4032-BC6F-EC5A8CCB3E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080" y="1562650"/>
            <a:ext cx="4380480" cy="4363835"/>
          </a:xfr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4F4AF6AB-80FB-47CC-847A-8488F4C7B5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think-cell Folie" r:id="rId7" imgW="344" imgH="344" progId="TCLayout.ActiveDocument.1">
                  <p:embed/>
                </p:oleObj>
              </mc:Choice>
              <mc:Fallback>
                <p:oleObj name="think-cell Folie" r:id="rId7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4F4AF6AB-80FB-47CC-847A-8488F4C7B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13470F5F-4D89-4E08-82FB-6EA3D0BD09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6683D3F4-D3AB-4565-8CCD-ED4E79B5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267" y="640906"/>
            <a:ext cx="6976213" cy="603720"/>
          </a:xfrm>
        </p:spPr>
        <p:txBody>
          <a:bodyPr/>
          <a:lstStyle/>
          <a:p>
            <a:r>
              <a:rPr lang="de-DE"/>
              <a:t>SGB IX im Personalmanagement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98B1AAC-8C5E-447C-A681-0E6C7C631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9" y="1079500"/>
            <a:ext cx="7631112" cy="354013"/>
          </a:xfrm>
        </p:spPr>
        <p:txBody>
          <a:bodyPr/>
          <a:lstStyle/>
          <a:p>
            <a:r>
              <a:rPr lang="de-DE" dirty="0"/>
              <a:t>Für Personalverantwortliche und Inklusionsbeauftragte des Arbeitgebers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7079140B-CB4B-4FF3-8CA9-B1FCFB3EE0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988" y="1808163"/>
            <a:ext cx="3384550" cy="4108450"/>
          </a:xfrm>
        </p:spPr>
        <p:txBody>
          <a:bodyPr/>
          <a:lstStyle/>
          <a:p>
            <a:r>
              <a:rPr lang="de-DE" dirty="0"/>
              <a:t>HERZLICH</a:t>
            </a:r>
            <a:br>
              <a:rPr lang="de-DE" dirty="0"/>
            </a:br>
            <a:r>
              <a:rPr lang="de-DE" dirty="0"/>
              <a:t>WILLKOMMEN</a:t>
            </a:r>
          </a:p>
          <a:p>
            <a:pPr lvl="1"/>
            <a:r>
              <a:rPr lang="de-DE" dirty="0"/>
              <a:t>zum Kurs</a:t>
            </a:r>
            <a:br>
              <a:rPr lang="de-DE" dirty="0"/>
            </a:br>
            <a:r>
              <a:rPr lang="de-DE" b="1" dirty="0"/>
              <a:t>SGB IX im Personalmanagement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Für Personalverantwortliche und</a:t>
            </a:r>
            <a:br>
              <a:rPr lang="de-DE" dirty="0"/>
            </a:br>
            <a:r>
              <a:rPr lang="de-DE" dirty="0"/>
              <a:t>Inklusionsbeauftragte des Arbeitgebers</a:t>
            </a:r>
          </a:p>
          <a:p>
            <a:pPr lvl="1"/>
            <a:r>
              <a:rPr lang="de-DE" b="1" dirty="0"/>
              <a:t>am 12.09.2023</a:t>
            </a:r>
            <a:br>
              <a:rPr lang="de-DE" b="1" dirty="0"/>
            </a:br>
            <a:r>
              <a:rPr lang="de-DE" b="1" dirty="0"/>
              <a:t>im HessenChemie Campus</a:t>
            </a:r>
            <a:br>
              <a:rPr lang="de-DE" b="1" dirty="0"/>
            </a:br>
            <a:r>
              <a:rPr lang="de-DE" b="1" dirty="0"/>
              <a:t>Es begrüßen Sie Dr. Tanja Zugschwerdt und Oliver Kurs</a:t>
            </a: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xmlns="" id="{E10861EF-76FA-40D7-8553-922836E29FCA}"/>
              </a:ext>
            </a:extLst>
          </p:cNvPr>
          <p:cNvSpPr/>
          <p:nvPr/>
        </p:nvSpPr>
        <p:spPr>
          <a:xfrm rot="5400000">
            <a:off x="750161" y="1906671"/>
            <a:ext cx="235565" cy="2030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xmlns="" id="{31FF85D2-CE2B-499F-998C-E3A8EED149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4071591"/>
            <a:ext cx="1706909" cy="1706909"/>
          </a:xfrm>
          <a:prstGeom prst="rect">
            <a:avLst/>
          </a:prstGeom>
        </p:spPr>
      </p:pic>
      <p:sp>
        <p:nvSpPr>
          <p:cNvPr id="11" name="Rechteck 10">
            <a:hlinkClick r:id="rId10" action="ppaction://hlinkfile"/>
            <a:extLst>
              <a:ext uri="{FF2B5EF4-FFF2-40B4-BE49-F238E27FC236}">
                <a16:creationId xmlns:a16="http://schemas.microsoft.com/office/drawing/2014/main" xmlns="" id="{C0127B15-2DCB-4981-980A-DC28499220D7}"/>
              </a:ext>
            </a:extLst>
          </p:cNvPr>
          <p:cNvSpPr/>
          <p:nvPr/>
        </p:nvSpPr>
        <p:spPr>
          <a:xfrm>
            <a:off x="795935" y="1972203"/>
            <a:ext cx="72008" cy="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021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xmlns="" id="{264FE202-CE46-4723-BBCA-597E42A7C6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563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EA7B97-8228-44C9-AC15-1B547AF81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SCHWERBEHINDERTE </a:t>
            </a:r>
            <a:r>
              <a:rPr lang="de-DE" dirty="0">
                <a:solidFill>
                  <a:schemeClr val="accent3"/>
                </a:solidFill>
              </a:rPr>
              <a:t>UND</a:t>
            </a:r>
            <a:r>
              <a:rPr lang="de-DE" dirty="0"/>
              <a:t> GLEICHGESTELLTE BEHINDERTE MENSCHEN</a:t>
            </a:r>
          </a:p>
        </p:txBody>
      </p:sp>
      <p:sp>
        <p:nvSpPr>
          <p:cNvPr id="35" name="Foliennummernplatzhalt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BEGRIFFSBESTIMMUNGEN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T1</a:t>
            </a:r>
          </a:p>
        </p:txBody>
      </p:sp>
      <p:sp>
        <p:nvSpPr>
          <p:cNvPr id="23" name="Inhaltsplatzhalter 28">
            <a:extLst>
              <a:ext uri="{FF2B5EF4-FFF2-40B4-BE49-F238E27FC236}">
                <a16:creationId xmlns:a16="http://schemas.microsoft.com/office/drawing/2014/main" xmlns="" id="{B7CD592D-9C12-45CE-B027-DADB0EDD3F3B}"/>
              </a:ext>
            </a:extLst>
          </p:cNvPr>
          <p:cNvSpPr txBox="1">
            <a:spLocks/>
          </p:cNvSpPr>
          <p:nvPr/>
        </p:nvSpPr>
        <p:spPr>
          <a:xfrm>
            <a:off x="1042988" y="2003840"/>
            <a:ext cx="3131066" cy="6142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accent3"/>
                </a:solidFill>
              </a:rPr>
              <a:t>Schwerbehinderte</a:t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dirty="0"/>
              <a:t>Menschen</a:t>
            </a:r>
          </a:p>
        </p:txBody>
      </p:sp>
      <p:sp>
        <p:nvSpPr>
          <p:cNvPr id="24" name="Inhaltsplatzhalter 28">
            <a:extLst>
              <a:ext uri="{FF2B5EF4-FFF2-40B4-BE49-F238E27FC236}">
                <a16:creationId xmlns:a16="http://schemas.microsoft.com/office/drawing/2014/main" xmlns="" id="{CAA90C56-D809-42CB-82EF-771E546AE265}"/>
              </a:ext>
            </a:extLst>
          </p:cNvPr>
          <p:cNvSpPr txBox="1">
            <a:spLocks/>
          </p:cNvSpPr>
          <p:nvPr/>
        </p:nvSpPr>
        <p:spPr>
          <a:xfrm>
            <a:off x="4969948" y="2003840"/>
            <a:ext cx="3058040" cy="6142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accent3"/>
                </a:solidFill>
              </a:rPr>
              <a:t>Gleichgestellte </a:t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dirty="0">
                <a:solidFill>
                  <a:schemeClr val="accent3"/>
                </a:solidFill>
              </a:rPr>
              <a:t>behinderte </a:t>
            </a:r>
            <a:r>
              <a:rPr lang="de-DE" dirty="0"/>
              <a:t>Menschen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02F72180-06C3-4781-924A-ABCB0C5B53AA}"/>
              </a:ext>
            </a:extLst>
          </p:cNvPr>
          <p:cNvCxnSpPr>
            <a:cxnSpLocks/>
          </p:cNvCxnSpPr>
          <p:nvPr/>
        </p:nvCxnSpPr>
        <p:spPr>
          <a:xfrm>
            <a:off x="1042988" y="2699015"/>
            <a:ext cx="3131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xmlns="" id="{69954226-B460-443F-8787-0A2167013FD8}"/>
              </a:ext>
            </a:extLst>
          </p:cNvPr>
          <p:cNvCxnSpPr>
            <a:cxnSpLocks/>
          </p:cNvCxnSpPr>
          <p:nvPr/>
        </p:nvCxnSpPr>
        <p:spPr>
          <a:xfrm>
            <a:off x="4969948" y="2699015"/>
            <a:ext cx="305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896B9ECE-A27D-4134-84AD-BBEEA0A5693E}"/>
              </a:ext>
            </a:extLst>
          </p:cNvPr>
          <p:cNvGrpSpPr/>
          <p:nvPr/>
        </p:nvGrpSpPr>
        <p:grpSpPr>
          <a:xfrm>
            <a:off x="4174054" y="1907876"/>
            <a:ext cx="795894" cy="795896"/>
            <a:chOff x="4078288" y="3517123"/>
            <a:chExt cx="914400" cy="914401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D0F47B1A-FA36-4398-B458-A6C18239FD52}"/>
                </a:ext>
              </a:extLst>
            </p:cNvPr>
            <p:cNvSpPr/>
            <p:nvPr/>
          </p:nvSpPr>
          <p:spPr>
            <a:xfrm>
              <a:off x="4078288" y="3517124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l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xmlns="" id="{FF55C952-1937-4A38-81BF-566A126FB23D}"/>
                </a:ext>
              </a:extLst>
            </p:cNvPr>
            <p:cNvSpPr txBox="1"/>
            <p:nvPr/>
          </p:nvSpPr>
          <p:spPr>
            <a:xfrm>
              <a:off x="4131177" y="3517123"/>
              <a:ext cx="792088" cy="813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solidFill>
                    <a:schemeClr val="bg1"/>
                  </a:solidFill>
                  <a:latin typeface="Arial Black" pitchFamily="34" charset="0"/>
                </a:rPr>
                <a:t>§</a:t>
              </a:r>
            </a:p>
          </p:txBody>
        </p:sp>
      </p:grpSp>
      <p:sp>
        <p:nvSpPr>
          <p:cNvPr id="30" name="Inhaltsplatzhalter 28">
            <a:extLst>
              <a:ext uri="{FF2B5EF4-FFF2-40B4-BE49-F238E27FC236}">
                <a16:creationId xmlns:a16="http://schemas.microsoft.com/office/drawing/2014/main" xmlns="" id="{057EFE29-E958-450E-89F9-A1584E253306}"/>
              </a:ext>
            </a:extLst>
          </p:cNvPr>
          <p:cNvSpPr txBox="1">
            <a:spLocks/>
          </p:cNvSpPr>
          <p:nvPr/>
        </p:nvSpPr>
        <p:spPr>
          <a:xfrm>
            <a:off x="1042988" y="2888595"/>
            <a:ext cx="3131066" cy="27392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Rechte, zum Beispiel: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Keine Benachteiligung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Behinderungsgerechter</a:t>
            </a:r>
            <a:b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Zusatzurlaub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Befreiung von Mehrarbeit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Teilzeitbeschäftigung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Kündigungsschutz</a:t>
            </a:r>
          </a:p>
        </p:txBody>
      </p:sp>
      <p:sp>
        <p:nvSpPr>
          <p:cNvPr id="37" name="Inhaltsplatzhalter 28">
            <a:extLst>
              <a:ext uri="{FF2B5EF4-FFF2-40B4-BE49-F238E27FC236}">
                <a16:creationId xmlns:a16="http://schemas.microsoft.com/office/drawing/2014/main" xmlns="" id="{F91B2695-C8A5-47B6-832A-5C4CE0C3429C}"/>
              </a:ext>
            </a:extLst>
          </p:cNvPr>
          <p:cNvSpPr txBox="1">
            <a:spLocks/>
          </p:cNvSpPr>
          <p:nvPr/>
        </p:nvSpPr>
        <p:spPr>
          <a:xfrm>
            <a:off x="4969948" y="2888595"/>
            <a:ext cx="3069529" cy="19902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Gleiche Rechte wie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schwerbehinderte Menschen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außer: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Zusatzurlaub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Vorzeitige Altersrente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771CCC3D-B6BC-452F-BF72-3D93FAF6E7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777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xmlns="" id="{7FA325EB-7792-4CF2-AB65-3D33B7009DC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997" y="2115768"/>
            <a:ext cx="432048" cy="432048"/>
          </a:xfrm>
          <a:prstGeom prst="rect">
            <a:avLst/>
          </a:prstGeom>
        </p:spPr>
      </p:pic>
      <p:sp>
        <p:nvSpPr>
          <p:cNvPr id="17" name="Titel 16">
            <a:extLst>
              <a:ext uri="{FF2B5EF4-FFF2-40B4-BE49-F238E27FC236}">
                <a16:creationId xmlns:a16="http://schemas.microsoft.com/office/drawing/2014/main" xmlns="" id="{F89C0FBD-2306-4338-9EF4-2A6F38C6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xmlns="" id="{20F730B0-F2B7-E440-84DE-DA8A45D37AC7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b="0" dirty="0"/>
              <a:t>Abschluss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C5D68A2-5E0B-7D4C-AAD3-37F0B2997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719" y="1683720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B7A70401-AB87-414C-883A-B54FB56A36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450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932BFC31-BE05-41F8-9E1C-C3DF922D02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INKLUSIONSBEAUFTRAGTER DES ARBEITGEBERS (IBAG) </a:t>
            </a:r>
            <a:r>
              <a:rPr lang="de-DE" dirty="0">
                <a:hlinkClick r:id="rId7"/>
              </a:rPr>
              <a:t>§ 181 SGB IX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b="1" dirty="0">
                <a:sym typeface="Wingdings 3"/>
              </a:rPr>
              <a:t>Verantwortliche</a:t>
            </a:r>
            <a:r>
              <a:rPr lang="de-DE" dirty="0">
                <a:sym typeface="Wingdings 3"/>
              </a:rPr>
              <a:t> Vertretung in Angelegenheiten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schwerbehinderter und gleichgestellter behinderter Menschen</a:t>
            </a:r>
            <a:endParaRPr lang="de-DE" dirty="0"/>
          </a:p>
          <a:p>
            <a:pPr lvl="2"/>
            <a:r>
              <a:rPr lang="de-DE" dirty="0"/>
              <a:t>Achtet darauf, dass dem Arbeitgeber obliegende</a:t>
            </a:r>
            <a:br>
              <a:rPr lang="de-DE" dirty="0"/>
            </a:br>
            <a:r>
              <a:rPr lang="de-DE" dirty="0"/>
              <a:t>Pflichten erfüllt sind</a:t>
            </a:r>
          </a:p>
          <a:p>
            <a:pPr lvl="2"/>
            <a:r>
              <a:rPr lang="de-DE" dirty="0"/>
              <a:t>IBAG und Arbeitgeber sollen grundsätzlich verschiedene</a:t>
            </a:r>
            <a:br>
              <a:rPr lang="de-DE" dirty="0"/>
            </a:br>
            <a:r>
              <a:rPr lang="de-DE" dirty="0"/>
              <a:t>Personen sein </a:t>
            </a:r>
            <a:r>
              <a:rPr lang="de-DE" dirty="0">
                <a:solidFill>
                  <a:srgbClr val="00B050"/>
                </a:solidFill>
              </a:rPr>
              <a:t>(wünschenswert)</a:t>
            </a:r>
            <a:endParaRPr lang="de-DE" dirty="0"/>
          </a:p>
          <a:p>
            <a:pPr lvl="2"/>
            <a:r>
              <a:rPr lang="de-DE" dirty="0"/>
              <a:t>In der Praxis regelmäßig in der Personalverwaltung beschäftigt</a:t>
            </a:r>
            <a:br>
              <a:rPr lang="de-DE" dirty="0"/>
            </a:br>
            <a:r>
              <a:rPr lang="de-DE" b="1" dirty="0">
                <a:solidFill>
                  <a:schemeClr val="accent3"/>
                </a:solidFill>
              </a:rPr>
              <a:t>Empfehlenswert</a:t>
            </a:r>
            <a:r>
              <a:rPr lang="de-DE" dirty="0"/>
              <a:t> </a:t>
            </a:r>
            <a:r>
              <a:rPr lang="de-DE" dirty="0">
                <a:sym typeface="Wingdings 3"/>
              </a:rPr>
              <a:t> </a:t>
            </a:r>
            <a:r>
              <a:rPr lang="de-DE" dirty="0"/>
              <a:t>Personalleitung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D9CC9EFC-0A4D-47E9-9785-F2410CD929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5168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DB3920ED-DFAD-4A3D-B464-907537AF50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42988" y="1080000"/>
            <a:ext cx="8227136" cy="603720"/>
          </a:xfrm>
        </p:spPr>
        <p:txBody>
          <a:bodyPr/>
          <a:lstStyle/>
          <a:p>
            <a:r>
              <a:rPr lang="de-DE" sz="1900" dirty="0"/>
              <a:t>INKLUSIONSBEAUFTRAGTER DES ARBEITGEBERS (IBAG)</a:t>
            </a:r>
            <a:br>
              <a:rPr lang="de-DE" sz="1900" dirty="0"/>
            </a:br>
            <a:r>
              <a:rPr lang="de-DE" sz="1900" dirty="0"/>
              <a:t>Auswahl und Bestellung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>
                <a:sym typeface="Wingdings 3"/>
              </a:rPr>
              <a:t>Der IBAG sollte  </a:t>
            </a:r>
          </a:p>
          <a:p>
            <a:pPr lvl="2"/>
            <a:r>
              <a:rPr lang="de-DE" dirty="0">
                <a:sym typeface="Wingdings 3"/>
              </a:rPr>
              <a:t>selbst schwerbehinderter Mensch sein</a:t>
            </a:r>
          </a:p>
          <a:p>
            <a:pPr lvl="2"/>
            <a:r>
              <a:rPr lang="de-DE" dirty="0">
                <a:sym typeface="Wingdings 3"/>
              </a:rPr>
              <a:t>Kenntnisse über Betrieb und Beschäftigte haben</a:t>
            </a:r>
          </a:p>
          <a:p>
            <a:pPr lvl="2"/>
            <a:r>
              <a:rPr lang="de-DE" dirty="0">
                <a:sym typeface="Wingdings 3"/>
              </a:rPr>
              <a:t>Kenntnisse zum Schwerbehindertenrecht haben</a:t>
            </a:r>
          </a:p>
          <a:p>
            <a:pPr lvl="2"/>
            <a:r>
              <a:rPr lang="de-DE" dirty="0">
                <a:sym typeface="Wingdings 3"/>
              </a:rPr>
              <a:t>Vertretungsbefugnisse besitzen (siehe verantwortliche Vertretung)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A657ABAF-1146-4C69-A601-3CEDC613F0A4}"/>
              </a:ext>
            </a:extLst>
          </p:cNvPr>
          <p:cNvSpPr/>
          <p:nvPr/>
        </p:nvSpPr>
        <p:spPr>
          <a:xfrm>
            <a:off x="1042988" y="5278794"/>
            <a:ext cx="6985000" cy="584775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1600" b="1" dirty="0">
                <a:solidFill>
                  <a:schemeClr val="accent3"/>
                </a:solidFill>
              </a:rPr>
              <a:t> Einseitige Willenserklärung des Arbeitgebers</a:t>
            </a:r>
            <a:br>
              <a:rPr lang="de-DE" sz="1600" b="1" dirty="0">
                <a:solidFill>
                  <a:schemeClr val="accent3"/>
                </a:solidFill>
              </a:rPr>
            </a:br>
            <a:r>
              <a:rPr lang="de-DE" sz="1600" b="1" dirty="0">
                <a:solidFill>
                  <a:schemeClr val="accent3"/>
                </a:solidFill>
              </a:rPr>
              <a:t> verbunden mit Bevollmächtigung zur Vertretung </a:t>
            </a:r>
            <a:r>
              <a:rPr lang="de-DE" sz="1600" b="1" dirty="0">
                <a:solidFill>
                  <a:schemeClr val="accent3"/>
                </a:solidFill>
                <a:hlinkClick r:id="rId7"/>
              </a:rPr>
              <a:t>(§ 167 BGB</a:t>
            </a:r>
            <a:r>
              <a:rPr lang="de-DE" sz="1600" b="1" dirty="0">
                <a:solidFill>
                  <a:schemeClr val="accent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59BADAC7-8085-4FE6-8362-B8F089C73E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6701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0488C047-84AF-42FC-A452-F9B4B5E762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42988" y="1080000"/>
            <a:ext cx="8027440" cy="603720"/>
          </a:xfrm>
        </p:spPr>
        <p:txBody>
          <a:bodyPr/>
          <a:lstStyle/>
          <a:p>
            <a:r>
              <a:rPr lang="de-DE" sz="1900" dirty="0"/>
              <a:t>INKLUSIONSBEAUFTRAGTER DES ARBEITGEBERS (IBAG)</a:t>
            </a:r>
            <a:br>
              <a:rPr lang="de-DE" sz="1900" dirty="0"/>
            </a:br>
            <a:r>
              <a:rPr lang="de-DE" sz="1900" dirty="0"/>
              <a:t>Aufgaben (1/2)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>
                <a:sym typeface="Wingdings 3"/>
              </a:rPr>
              <a:t>Aufgaben sind gesetzlich nicht klar definiert</a:t>
            </a:r>
          </a:p>
          <a:p>
            <a:pPr lvl="2"/>
            <a:r>
              <a:rPr lang="de-DE" dirty="0">
                <a:sym typeface="Wingdings 3"/>
              </a:rPr>
              <a:t>Enge Zusammenarbeit mit</a:t>
            </a:r>
          </a:p>
          <a:p>
            <a:pPr lvl="3"/>
            <a:r>
              <a:rPr lang="de-DE" dirty="0">
                <a:sym typeface="Wingdings 3"/>
              </a:rPr>
              <a:t>Arbeitgeber</a:t>
            </a:r>
          </a:p>
          <a:p>
            <a:pPr lvl="3"/>
            <a:r>
              <a:rPr lang="de-DE" dirty="0">
                <a:sym typeface="Wingdings 3"/>
              </a:rPr>
              <a:t>Schwerbehindertenvertretung (SBV)</a:t>
            </a:r>
          </a:p>
          <a:p>
            <a:pPr lvl="3"/>
            <a:r>
              <a:rPr lang="de-DE" dirty="0">
                <a:sym typeface="Wingdings 3"/>
              </a:rPr>
              <a:t>Betriebsrat oder Personalrat</a:t>
            </a:r>
          </a:p>
          <a:p>
            <a:pPr lvl="2"/>
            <a:r>
              <a:rPr lang="de-DE" dirty="0">
                <a:sym typeface="Wingdings 3"/>
              </a:rPr>
              <a:t>Koordinierungsauftrag des Integrationsteams zur innerbetrieblichen Eingliederung</a:t>
            </a:r>
          </a:p>
          <a:p>
            <a:pPr lvl="3"/>
            <a:r>
              <a:rPr lang="de-DE" dirty="0">
                <a:sym typeface="Wingdings 3"/>
              </a:rPr>
              <a:t>Einzelmaßnahmen</a:t>
            </a:r>
          </a:p>
          <a:p>
            <a:pPr lvl="3"/>
            <a:r>
              <a:rPr lang="de-DE" dirty="0">
                <a:sym typeface="Wingdings 3"/>
              </a:rPr>
              <a:t>Entwicklung langfristiger Maßnahmen (z. B. BEM)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84AC3348-4B48-418C-83D7-0A2067EAD1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6762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267A4F50-BB9A-4B7D-B277-1F62C09639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71600" y="1844824"/>
            <a:ext cx="7704856" cy="403244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3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Ansprechpartner für schwerbehinderte Menschen (</a:t>
            </a:r>
            <a:r>
              <a:rPr lang="de-DE" dirty="0" err="1">
                <a:sym typeface="Wingdings 3"/>
              </a:rPr>
              <a:t>sbM</a:t>
            </a:r>
            <a:r>
              <a:rPr lang="de-DE" dirty="0">
                <a:sym typeface="Wingdings 3"/>
              </a:rPr>
              <a:t>)</a:t>
            </a:r>
          </a:p>
          <a:p>
            <a:pPr lvl="2"/>
            <a:r>
              <a:rPr lang="de-DE" dirty="0">
                <a:sym typeface="Wingdings 3"/>
              </a:rPr>
              <a:t>Erfüllung der Pflichtquote</a:t>
            </a:r>
          </a:p>
          <a:p>
            <a:pPr lvl="3"/>
            <a:r>
              <a:rPr lang="de-DE" dirty="0">
                <a:sym typeface="Wingdings 3"/>
              </a:rPr>
              <a:t>Insbesondere Besetzung freier Stellen mit besonders betroffenen behinderten Menschen</a:t>
            </a:r>
          </a:p>
          <a:p>
            <a:pPr lvl="2"/>
            <a:r>
              <a:rPr lang="de-DE" dirty="0">
                <a:sym typeface="Wingdings 3"/>
              </a:rPr>
              <a:t>Bevorzugte Berücksichtigung </a:t>
            </a:r>
            <a:r>
              <a:rPr lang="de-DE" dirty="0" err="1">
                <a:sym typeface="Wingdings 3"/>
              </a:rPr>
              <a:t>sbM</a:t>
            </a:r>
            <a:r>
              <a:rPr lang="de-DE" dirty="0">
                <a:sym typeface="Wingdings 3"/>
              </a:rPr>
              <a:t> bei beruflicher Weiterbildung </a:t>
            </a:r>
          </a:p>
          <a:p>
            <a:pPr lvl="2"/>
            <a:r>
              <a:rPr lang="de-DE" dirty="0">
                <a:sym typeface="Wingdings 3"/>
              </a:rPr>
              <a:t>Erhaltung/Verbesserung der Arbeitsplätze für </a:t>
            </a:r>
            <a:r>
              <a:rPr lang="de-DE" dirty="0" err="1">
                <a:sym typeface="Wingdings 3"/>
              </a:rPr>
              <a:t>sbM</a:t>
            </a:r>
            <a:endParaRPr lang="de-DE" dirty="0">
              <a:sym typeface="Wingdings 3"/>
            </a:endParaRP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xmlns="" id="{56464965-98FC-2249-B6B7-FF0BC147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80000"/>
            <a:ext cx="8027440" cy="603720"/>
          </a:xfrm>
        </p:spPr>
        <p:txBody>
          <a:bodyPr/>
          <a:lstStyle/>
          <a:p>
            <a:r>
              <a:rPr lang="de-DE" sz="1900" dirty="0"/>
              <a:t>INKLUSIONSBEAUFTRAGTER DES ARBEITGEBERS (IBAG)</a:t>
            </a:r>
            <a:br>
              <a:rPr lang="de-DE" sz="1900" dirty="0"/>
            </a:br>
            <a:r>
              <a:rPr lang="de-DE" sz="1900" dirty="0"/>
              <a:t>Aufgaben (2/2)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2F28B5CB-0AFC-4E3A-831C-8F09DD711D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29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EC8C0905-3212-410B-A33C-C1A4FD74AF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SCHWERBEHINDERTENVERTRETUNG (SBV)</a:t>
            </a:r>
            <a:br>
              <a:rPr lang="de-DE" dirty="0"/>
            </a:br>
            <a:r>
              <a:rPr lang="de-DE" dirty="0"/>
              <a:t>Aufgaben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Eingliederung fördern</a:t>
            </a:r>
          </a:p>
          <a:p>
            <a:pPr lvl="2"/>
            <a:r>
              <a:rPr lang="de-DE" dirty="0">
                <a:sym typeface="Wingdings 3"/>
              </a:rPr>
              <a:t>Interessen vertreten</a:t>
            </a:r>
          </a:p>
          <a:p>
            <a:pPr lvl="2"/>
            <a:r>
              <a:rPr lang="de-DE" dirty="0">
                <a:sym typeface="Wingdings 3"/>
              </a:rPr>
              <a:t>Schwerbehinderte Menschen beraten</a:t>
            </a:r>
          </a:p>
          <a:p>
            <a:pPr lvl="2"/>
            <a:r>
              <a:rPr lang="de-DE" dirty="0">
                <a:sym typeface="Wingdings 3"/>
              </a:rPr>
              <a:t>Unterstützung bei Antragstellung</a:t>
            </a:r>
          </a:p>
          <a:p>
            <a:pPr lvl="2"/>
            <a:r>
              <a:rPr lang="de-DE" dirty="0">
                <a:sym typeface="Wingdings 3"/>
              </a:rPr>
              <a:t>Maßnahmen beantragen</a:t>
            </a:r>
          </a:p>
          <a:p>
            <a:pPr lvl="2"/>
            <a:r>
              <a:rPr lang="de-DE" dirty="0">
                <a:sym typeface="Wingdings 3"/>
              </a:rPr>
              <a:t>Überwachung gesetzlicher Regelungen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E597F8CA-EEE6-40B5-BEA9-186F5C0DE5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1654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B88625FF-CE4F-46AA-BF14-45D876F0C7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71600" y="1844824"/>
            <a:ext cx="7704856" cy="403244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3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SCHWERBEHINDERTENVERTRETUNG (SBV)</a:t>
            </a:r>
            <a:br>
              <a:rPr lang="de-DE" dirty="0"/>
            </a:br>
            <a:r>
              <a:rPr lang="de-DE" dirty="0"/>
              <a:t>Rechte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/>
              <a:t>Information und Anhörung</a:t>
            </a:r>
          </a:p>
          <a:p>
            <a:pPr lvl="2"/>
            <a:r>
              <a:rPr lang="de-DE" dirty="0">
                <a:sym typeface="Wingdings 3"/>
              </a:rPr>
              <a:t>Beteiligung bei der Besetzung freier Arbeitsplätze</a:t>
            </a:r>
          </a:p>
          <a:p>
            <a:pPr lvl="2"/>
            <a:r>
              <a:rPr lang="de-DE" dirty="0">
                <a:sym typeface="Wingdings 3"/>
              </a:rPr>
              <a:t>Teilnahme an Besprechungen, Sitzungen und Ausschüssen</a:t>
            </a:r>
          </a:p>
          <a:p>
            <a:pPr lvl="2"/>
            <a:r>
              <a:rPr lang="de-DE" dirty="0">
                <a:sym typeface="Wingdings 3"/>
              </a:rPr>
              <a:t>Beantragung präventiver Maßnahmen</a:t>
            </a:r>
          </a:p>
          <a:p>
            <a:pPr lvl="2"/>
            <a:r>
              <a:rPr lang="de-DE" dirty="0">
                <a:sym typeface="Wingdings 3"/>
              </a:rPr>
              <a:t>Aussetzung von Beschlüssen</a:t>
            </a:r>
          </a:p>
          <a:p>
            <a:pPr lvl="2"/>
            <a:r>
              <a:rPr lang="de-DE" dirty="0">
                <a:sym typeface="Wingdings 3"/>
              </a:rPr>
              <a:t>Mitwirkung im Kündigungsschutzverfahren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21482036-B602-4FCC-8714-764EB993B1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4334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27E7137A-7564-48EF-BCD3-4A6BD4B57C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71600" y="1844824"/>
            <a:ext cx="7704856" cy="403244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3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SCHWERBEHINDERTENVERTRETUNG (SBV)</a:t>
            </a:r>
            <a:br>
              <a:rPr lang="de-DE" dirty="0"/>
            </a:br>
            <a:r>
              <a:rPr lang="de-DE" dirty="0"/>
              <a:t>Rechtsstellung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/>
              <a:t>Ehrenamt</a:t>
            </a:r>
          </a:p>
          <a:p>
            <a:pPr lvl="2"/>
            <a:r>
              <a:rPr lang="de-DE" dirty="0"/>
              <a:t>Keine Benachteiligung</a:t>
            </a:r>
          </a:p>
          <a:p>
            <a:pPr lvl="2"/>
            <a:r>
              <a:rPr lang="de-DE" dirty="0"/>
              <a:t>Rechtsstellung wie Betriebsrat oder Personalrat</a:t>
            </a:r>
          </a:p>
          <a:p>
            <a:pPr lvl="2"/>
            <a:r>
              <a:rPr lang="de-DE" dirty="0"/>
              <a:t>Freistellung</a:t>
            </a:r>
          </a:p>
          <a:p>
            <a:pPr lvl="2"/>
            <a:r>
              <a:rPr lang="de-DE" dirty="0"/>
              <a:t>Schulungsanspruch auch für erste/n Stellvertreter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147A673-E32E-4BCA-A154-61968D0E9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90AF30D-EB97-4AD0-BE88-E4ED82B2F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3E11EFF-9521-4635-A7C9-64F38A35D5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4222FDC-3023-41E5-BD2B-6F982AEB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0" y="1663941"/>
            <a:ext cx="8062659" cy="41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1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3905C65F-929D-4076-9A43-9A2A807838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9244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2C289647-E27E-4706-AAA8-627DA4996DA9}"/>
              </a:ext>
            </a:extLst>
          </p:cNvPr>
          <p:cNvSpPr/>
          <p:nvPr/>
        </p:nvSpPr>
        <p:spPr bwMode="auto">
          <a:xfrm>
            <a:off x="1042988" y="1808164"/>
            <a:ext cx="651622" cy="651620"/>
          </a:xfrm>
          <a:prstGeom prst="rect">
            <a:avLst/>
          </a:prstGeom>
          <a:solidFill>
            <a:srgbClr val="CD1316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Grafik 19" descr="Benutzer">
            <a:extLst>
              <a:ext uri="{FF2B5EF4-FFF2-40B4-BE49-F238E27FC236}">
                <a16:creationId xmlns:a16="http://schemas.microsoft.com/office/drawing/2014/main" xmlns="" id="{0E01B1D6-0884-4825-81CC-6913CB6FB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2786" y="1855789"/>
            <a:ext cx="576262" cy="576262"/>
          </a:xfrm>
          <a:prstGeom prst="rect">
            <a:avLst/>
          </a:prstGeom>
        </p:spPr>
      </p:pic>
      <p:sp>
        <p:nvSpPr>
          <p:cNvPr id="21" name="Inhaltsplatzhalter 10">
            <a:extLst>
              <a:ext uri="{FF2B5EF4-FFF2-40B4-BE49-F238E27FC236}">
                <a16:creationId xmlns:a16="http://schemas.microsoft.com/office/drawing/2014/main" xmlns="" id="{88773896-B1BF-4833-B033-E871EDEF9021}"/>
              </a:ext>
            </a:extLst>
          </p:cNvPr>
          <p:cNvSpPr txBox="1">
            <a:spLocks/>
          </p:cNvSpPr>
          <p:nvPr/>
        </p:nvSpPr>
        <p:spPr>
          <a:xfrm>
            <a:off x="1813664" y="1989138"/>
            <a:ext cx="6205537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5963" indent="-354013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7913" indent="-3619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439863" indent="-3619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Name</a:t>
            </a:r>
          </a:p>
          <a:p>
            <a:pPr lvl="1"/>
            <a:r>
              <a:rPr lang="de-DE" dirty="0"/>
              <a:t>Betrieb/Dienststelle</a:t>
            </a:r>
          </a:p>
          <a:p>
            <a:pPr lvl="1"/>
            <a:r>
              <a:rPr lang="de-DE" dirty="0"/>
              <a:t>Funktion</a:t>
            </a:r>
          </a:p>
          <a:p>
            <a:pPr lvl="1"/>
            <a:r>
              <a:rPr lang="de-DE" dirty="0"/>
              <a:t>Anzahl der (schwerbehinderten) Beschäftigten, Beschäftigungsquote</a:t>
            </a:r>
          </a:p>
          <a:p>
            <a:pPr lvl="1"/>
            <a:r>
              <a:rPr lang="de-DE" dirty="0"/>
              <a:t>Schwerbehindertenvertretung vorhanden?</a:t>
            </a:r>
          </a:p>
          <a:p>
            <a:pPr lvl="1"/>
            <a:r>
              <a:rPr lang="de-DE" dirty="0"/>
              <a:t>Inklusionsvereinbarung/Betriebliches Eingliederungsmanagement (BEM)?</a:t>
            </a:r>
          </a:p>
          <a:p>
            <a:pPr lvl="1"/>
            <a:r>
              <a:rPr lang="de-DE" dirty="0"/>
              <a:t>Motivation</a:t>
            </a: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147A673-E32E-4BCA-A154-61968D0E9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90AF30D-EB97-4AD0-BE88-E4ED82B2F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3E11EFF-9521-4635-A7C9-64F38A35D5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9FBC305-AFCD-4B33-A1EC-A367F4262BF4}"/>
              </a:ext>
            </a:extLst>
          </p:cNvPr>
          <p:cNvSpPr txBox="1"/>
          <p:nvPr/>
        </p:nvSpPr>
        <p:spPr>
          <a:xfrm>
            <a:off x="440266" y="1557867"/>
            <a:ext cx="83227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72" panose="020B0503030000000003" pitchFamily="34" charset="0"/>
                <a:cs typeface="72" panose="020B0503030000000003" pitchFamily="34" charset="0"/>
              </a:rPr>
              <a:t>Stellen Sie bitte gegenüber, </a:t>
            </a:r>
            <a:br>
              <a:rPr lang="de-DE" sz="2800" b="1" dirty="0">
                <a:latin typeface="72" panose="020B0503030000000003" pitchFamily="34" charset="0"/>
                <a:cs typeface="72" panose="020B0503030000000003" pitchFamily="34" charset="0"/>
              </a:rPr>
            </a:br>
            <a:endParaRPr lang="de-DE" sz="2800" b="1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buAutoNum type="arabicPeriod"/>
            </a:pPr>
            <a:r>
              <a:rPr lang="de-DE" sz="2800" b="1" dirty="0">
                <a:latin typeface="72" panose="020B0503030000000003" pitchFamily="34" charset="0"/>
                <a:cs typeface="72" panose="020B0503030000000003" pitchFamily="34" charset="0"/>
              </a:rPr>
              <a:t>was die Beratungs- und Betreuungsfelder der Inklusionsbeauftragten und </a:t>
            </a:r>
            <a:br>
              <a:rPr lang="de-DE" sz="2800" b="1" dirty="0">
                <a:latin typeface="72" panose="020B0503030000000003" pitchFamily="34" charset="0"/>
                <a:cs typeface="72" panose="020B0503030000000003" pitchFamily="34" charset="0"/>
              </a:rPr>
            </a:br>
            <a:endParaRPr lang="de-DE" sz="2800" b="1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buAutoNum type="arabicPeriod"/>
            </a:pPr>
            <a:r>
              <a:rPr lang="de-DE" sz="2800" b="1" dirty="0">
                <a:latin typeface="72" panose="020B0503030000000003" pitchFamily="34" charset="0"/>
                <a:cs typeface="72" panose="020B0503030000000003" pitchFamily="34" charset="0"/>
              </a:rPr>
              <a:t>was die der Vertrauensperson der schwerbehinderten Menschen sind?</a:t>
            </a:r>
          </a:p>
        </p:txBody>
      </p:sp>
    </p:spTree>
    <p:extLst>
      <p:ext uri="{BB962C8B-B14F-4D97-AF65-F5344CB8AC3E}">
        <p14:creationId xmlns:p14="http://schemas.microsoft.com/office/powerpoint/2010/main" val="198533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147A673-E32E-4BCA-A154-61968D0E9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90AF30D-EB97-4AD0-BE88-E4ED82B2F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AUFGABEN UND RECHTE IBAG UND SBV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3E11EFF-9521-4635-A7C9-64F38A35D5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T2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611B0B2D-A16D-48C8-A2EC-537251408749}"/>
              </a:ext>
            </a:extLst>
          </p:cNvPr>
          <p:cNvGrpSpPr/>
          <p:nvPr/>
        </p:nvGrpSpPr>
        <p:grpSpPr>
          <a:xfrm>
            <a:off x="765480" y="1093267"/>
            <a:ext cx="7613040" cy="5500614"/>
            <a:chOff x="765480" y="1093267"/>
            <a:chExt cx="7613040" cy="550061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xmlns="" id="{D85E27C1-770E-46FB-A53C-1C79709F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480" y="1093267"/>
              <a:ext cx="7613040" cy="4671465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xmlns="" id="{8CBFC870-F33F-4066-BCE2-D18B46FAF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094" y="5801332"/>
              <a:ext cx="4061812" cy="792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96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9BB99740-DF19-484B-82C9-DBD1DD3E9A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575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xmlns="" id="{26F20E99-81EF-49DC-98E5-5BE3F67C16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AUSGLEICHSABGABE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T3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432048" cy="432048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xmlns="" id="{804F689A-A61A-40D5-A9BC-577A46C59A0B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b="0" dirty="0"/>
              <a:t>Abschluss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1BCC23B-1787-CB4E-A480-54F3EFD417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04" y="2113339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5FF5BB2A-53C7-479D-B915-70F2ACF9B3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701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AUSGLEICHSABGABE</a:t>
            </a:r>
            <a:br>
              <a:rPr lang="de-DE" dirty="0"/>
            </a:br>
            <a:r>
              <a:rPr lang="de-DE" dirty="0"/>
              <a:t>Erhebung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AUSGLEICHSABGABE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T3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54B3D8A8-0492-4F43-9820-C20709C1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2041" y="1998191"/>
            <a:ext cx="4290774" cy="359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B0193BC1-014F-4297-9E26-D641EEAD5F46}"/>
              </a:ext>
            </a:extLst>
          </p:cNvPr>
          <p:cNvSpPr/>
          <p:nvPr/>
        </p:nvSpPr>
        <p:spPr>
          <a:xfrm>
            <a:off x="5468293" y="1998191"/>
            <a:ext cx="2559961" cy="170020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108000" bIns="144000" rtlCol="0" anchor="ctr"/>
          <a:lstStyle/>
          <a:p>
            <a:pPr algn="l"/>
            <a:r>
              <a:rPr lang="de-DE" dirty="0">
                <a:solidFill>
                  <a:schemeClr val="accent1"/>
                </a:solidFill>
              </a:rPr>
              <a:t>Arbeitgeber </a:t>
            </a:r>
          </a:p>
          <a:p>
            <a:pPr algn="l"/>
            <a:r>
              <a:rPr lang="de-DE" dirty="0">
                <a:solidFill>
                  <a:schemeClr val="accent1"/>
                </a:solidFill>
              </a:rPr>
              <a:t>mit mindestens</a:t>
            </a:r>
          </a:p>
          <a:p>
            <a:pPr algn="l"/>
            <a:r>
              <a:rPr lang="de-DE" dirty="0">
                <a:solidFill>
                  <a:schemeClr val="accent1"/>
                </a:solidFill>
              </a:rPr>
              <a:t>20 Arbeitsplätzen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E1A4C060-8B06-4F75-B3D8-7139E184C855}"/>
              </a:ext>
            </a:extLst>
          </p:cNvPr>
          <p:cNvSpPr/>
          <p:nvPr/>
        </p:nvSpPr>
        <p:spPr>
          <a:xfrm>
            <a:off x="5468293" y="3889385"/>
            <a:ext cx="2559961" cy="170020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108000" bIns="144000" rtlCol="0" anchor="ctr"/>
          <a:lstStyle/>
          <a:p>
            <a:pPr algn="l"/>
            <a:r>
              <a:rPr lang="de-DE" dirty="0">
                <a:solidFill>
                  <a:schemeClr val="accent1"/>
                </a:solidFill>
              </a:rPr>
              <a:t>Beschäftigung </a:t>
            </a:r>
          </a:p>
          <a:p>
            <a:pPr algn="l"/>
            <a:r>
              <a:rPr lang="de-DE" dirty="0">
                <a:solidFill>
                  <a:schemeClr val="accent1"/>
                </a:solidFill>
              </a:rPr>
              <a:t>von wenigstens 5 % schwerbehinderten </a:t>
            </a:r>
          </a:p>
          <a:p>
            <a:pPr algn="l"/>
            <a:r>
              <a:rPr lang="de-DE" dirty="0">
                <a:solidFill>
                  <a:schemeClr val="accent1"/>
                </a:solidFill>
              </a:rPr>
              <a:t>Menschen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AD6F6DF3-57D6-4584-8F1D-8DD10C641B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8411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AUSGLEICHSABGABE</a:t>
            </a:r>
            <a:br>
              <a:rPr lang="de-DE" dirty="0"/>
            </a:br>
            <a:r>
              <a:rPr lang="de-DE" dirty="0"/>
              <a:t>Staffelung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AUSGLEICHSABGABE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189575B8-F266-46AC-A5C0-E777D08AA4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7" y="1989138"/>
            <a:ext cx="7273925" cy="606833"/>
          </a:xfrm>
        </p:spPr>
        <p:txBody>
          <a:bodyPr>
            <a:spAutoFit/>
          </a:bodyPr>
          <a:lstStyle/>
          <a:p>
            <a:r>
              <a:rPr lang="de-DE" dirty="0"/>
              <a:t>Berechnung auf jahresdurchschnittlicher Beschäftigungsquote</a:t>
            </a:r>
            <a:br>
              <a:rPr lang="de-DE" dirty="0"/>
            </a:b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in EUR pro Monat je unbesetzten Pflichtarbeitsplatz (ab Erhebungsjahr 2021)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T3</a:t>
            </a:r>
          </a:p>
        </p:txBody>
      </p: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xmlns="" id="{4C2BD0F8-F4DB-400A-AEA3-3F885CA95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347630"/>
              </p:ext>
            </p:extLst>
          </p:nvPr>
        </p:nvGraphicFramePr>
        <p:xfrm>
          <a:off x="3512745" y="2679825"/>
          <a:ext cx="4515243" cy="273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20656670-717C-485E-8374-22411A47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041" y="2688878"/>
            <a:ext cx="2442595" cy="23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BB6D42CD-BE58-46E8-9661-0EF7B1F59EF0}"/>
              </a:ext>
            </a:extLst>
          </p:cNvPr>
          <p:cNvSpPr txBox="1"/>
          <p:nvPr/>
        </p:nvSpPr>
        <p:spPr>
          <a:xfrm>
            <a:off x="1282490" y="5514266"/>
            <a:ext cx="592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Derzeit wird vom Gesetzgeber darüber beraten, für Arbeitgeber</a:t>
            </a:r>
          </a:p>
          <a:p>
            <a:r>
              <a:rPr lang="de-DE" sz="1600" dirty="0"/>
              <a:t>mit einer </a:t>
            </a:r>
            <a:r>
              <a:rPr lang="de-DE" sz="1600" dirty="0">
                <a:solidFill>
                  <a:srgbClr val="C00000"/>
                </a:solidFill>
              </a:rPr>
              <a:t>Quote von 0%</a:t>
            </a:r>
            <a:r>
              <a:rPr lang="de-DE" sz="1600" dirty="0"/>
              <a:t> den Betrag auf </a:t>
            </a:r>
            <a:r>
              <a:rPr lang="de-DE" sz="1600" dirty="0">
                <a:solidFill>
                  <a:srgbClr val="C00000"/>
                </a:solidFill>
              </a:rPr>
              <a:t>720 €</a:t>
            </a:r>
            <a:r>
              <a:rPr lang="de-DE" sz="1600" dirty="0"/>
              <a:t> anzuheben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423D7604-4519-4FD9-A226-6903EC3815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423D7604-4519-4FD9-A226-6903EC3815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B04199C3-408C-41D4-A0D0-78EAA63DFF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AUSGLEICHSABGABE</a:t>
            </a:r>
            <a:br>
              <a:rPr lang="de-DE" dirty="0"/>
            </a:br>
            <a:r>
              <a:rPr lang="de-DE" dirty="0"/>
              <a:t>Einsparmöglichkeiten (1/2)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AUSGLEICHSABGABE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sz="quarter" idx="13"/>
          </p:nvPr>
        </p:nvSpPr>
        <p:spPr>
          <a:xfrm>
            <a:off x="4427538" y="1989138"/>
            <a:ext cx="3591663" cy="1538883"/>
          </a:xfrm>
        </p:spPr>
        <p:txBody>
          <a:bodyPr>
            <a:spAutoFit/>
          </a:bodyPr>
          <a:lstStyle/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Schwerbehinderte Auszubildende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Beschäftigung im ersten Jahr nach der Ausbildung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Betriebliche Ausbildung im Sinne des § 35 Abs. 2 SGB IX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T3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3EE2750-3D4E-4B12-983A-6730E0588ACE}"/>
              </a:ext>
            </a:extLst>
          </p:cNvPr>
          <p:cNvSpPr/>
          <p:nvPr/>
        </p:nvSpPr>
        <p:spPr>
          <a:xfrm>
            <a:off x="1052040" y="1998191"/>
            <a:ext cx="3221196" cy="1025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Mehrfachanrechnung </a:t>
            </a:r>
            <a:br>
              <a:rPr lang="de-DE" sz="16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de-DE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kraft Gesetzes </a:t>
            </a:r>
            <a:r>
              <a:rPr lang="de-DE" sz="1600" dirty="0">
                <a:solidFill>
                  <a:schemeClr val="accent1"/>
                </a:solidFill>
              </a:rPr>
              <a:t/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(2 Pflichtarbeitsplätze)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68E8CD9D-5CE4-4E60-9F33-867FC36B81BB}"/>
              </a:ext>
            </a:extLst>
          </p:cNvPr>
          <p:cNvSpPr/>
          <p:nvPr/>
        </p:nvSpPr>
        <p:spPr>
          <a:xfrm>
            <a:off x="1052040" y="4044271"/>
            <a:ext cx="3221196" cy="1025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Mehrfachanrechnung durch die Agentur für Arbeit </a:t>
            </a:r>
            <a:r>
              <a:rPr lang="de-DE" sz="1600" dirty="0">
                <a:solidFill>
                  <a:schemeClr val="accent1"/>
                </a:solidFill>
              </a:rPr>
              <a:t/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(max. 3 Pflichtarbeitsplätze)</a:t>
            </a: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xmlns="" id="{41731007-13CF-42F7-8F01-3BF6CC45A02C}"/>
              </a:ext>
            </a:extLst>
          </p:cNvPr>
          <p:cNvSpPr txBox="1">
            <a:spLocks/>
          </p:cNvSpPr>
          <p:nvPr/>
        </p:nvSpPr>
        <p:spPr>
          <a:xfrm>
            <a:off x="4427538" y="4044271"/>
            <a:ext cx="3591663" cy="15388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Besonders betroffene behinderte Menschen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Beschäftigung im Anschluss an die Werkstatt für behinderte Menschen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Gesetzlich doppelt Angerechnete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585832F8-CA7C-4A95-AB76-BC9541056E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608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3237B757-9569-47AF-AB48-62B5AC4E2F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AUSGLEICHSABGABE</a:t>
            </a:r>
            <a:br>
              <a:rPr lang="de-DE" dirty="0"/>
            </a:br>
            <a:r>
              <a:rPr lang="de-DE" dirty="0"/>
              <a:t>Einsparmöglichkeiten (2/2)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AUSGLEICHSABGABE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T3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xmlns="" id="{15AA4083-2056-4A2C-8884-C236FB89390F}"/>
              </a:ext>
            </a:extLst>
          </p:cNvPr>
          <p:cNvSpPr txBox="1">
            <a:spLocks/>
          </p:cNvSpPr>
          <p:nvPr/>
        </p:nvSpPr>
        <p:spPr>
          <a:xfrm>
            <a:off x="4427538" y="1989138"/>
            <a:ext cx="3882694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de-DE" dirty="0">
                <a:sym typeface="Wingdings 3"/>
              </a:rPr>
              <a:t>an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Werkstätten für behinderte Menschen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und Blindenwerkstätten …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AFB8350E-C43B-459A-8232-C1C49745EAA2}"/>
              </a:ext>
            </a:extLst>
          </p:cNvPr>
          <p:cNvSpPr/>
          <p:nvPr/>
        </p:nvSpPr>
        <p:spPr>
          <a:xfrm>
            <a:off x="1052040" y="1998191"/>
            <a:ext cx="3221196" cy="1025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de-DE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Lieferaufträge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xmlns="" id="{B712917F-876F-4B3C-87DE-F93A039E2E19}"/>
              </a:ext>
            </a:extLst>
          </p:cNvPr>
          <p:cNvSpPr txBox="1">
            <a:spLocks/>
          </p:cNvSpPr>
          <p:nvPr/>
        </p:nvSpPr>
        <p:spPr>
          <a:xfrm>
            <a:off x="4427538" y="3982998"/>
            <a:ext cx="409733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schwerbehinderter und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gleichgestellter behinderter Menschen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54F1F19D-240D-4258-8EE7-8A5107CAA6B8}"/>
              </a:ext>
            </a:extLst>
          </p:cNvPr>
          <p:cNvSpPr/>
          <p:nvPr/>
        </p:nvSpPr>
        <p:spPr>
          <a:xfrm>
            <a:off x="1052040" y="3992051"/>
            <a:ext cx="3221196" cy="1025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de-DE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Beschäftigung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xmlns="" id="{614C052C-69BA-4C5A-A6B8-44C4D6C6D341}"/>
              </a:ext>
            </a:extLst>
          </p:cNvPr>
          <p:cNvGrpSpPr/>
          <p:nvPr/>
        </p:nvGrpSpPr>
        <p:grpSpPr>
          <a:xfrm>
            <a:off x="3315266" y="4192540"/>
            <a:ext cx="624689" cy="624689"/>
            <a:chOff x="3558012" y="4307279"/>
            <a:chExt cx="624689" cy="62468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DFA0323A-AA87-4797-B725-90B105A41E8C}"/>
                </a:ext>
              </a:extLst>
            </p:cNvPr>
            <p:cNvSpPr/>
            <p:nvPr/>
          </p:nvSpPr>
          <p:spPr>
            <a:xfrm>
              <a:off x="3558012" y="4307279"/>
              <a:ext cx="624689" cy="6246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eform 307">
              <a:extLst>
                <a:ext uri="{FF2B5EF4-FFF2-40B4-BE49-F238E27FC236}">
                  <a16:creationId xmlns:a16="http://schemas.microsoft.com/office/drawing/2014/main" xmlns="" id="{FAE83859-8E93-46C4-899F-0FF9EC06F9C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811234" y="4434863"/>
              <a:ext cx="118245" cy="369521"/>
            </a:xfrm>
            <a:custGeom>
              <a:avLst/>
              <a:gdLst>
                <a:gd name="T0" fmla="*/ 0 w 140"/>
                <a:gd name="T1" fmla="*/ 20 h 444"/>
                <a:gd name="T2" fmla="*/ 5 w 140"/>
                <a:gd name="T3" fmla="*/ 6 h 444"/>
                <a:gd name="T4" fmla="*/ 19 w 140"/>
                <a:gd name="T5" fmla="*/ 0 h 444"/>
                <a:gd name="T6" fmla="*/ 120 w 140"/>
                <a:gd name="T7" fmla="*/ 0 h 444"/>
                <a:gd name="T8" fmla="*/ 134 w 140"/>
                <a:gd name="T9" fmla="*/ 6 h 444"/>
                <a:gd name="T10" fmla="*/ 140 w 140"/>
                <a:gd name="T11" fmla="*/ 20 h 444"/>
                <a:gd name="T12" fmla="*/ 131 w 140"/>
                <a:gd name="T13" fmla="*/ 262 h 444"/>
                <a:gd name="T14" fmla="*/ 124 w 140"/>
                <a:gd name="T15" fmla="*/ 277 h 444"/>
                <a:gd name="T16" fmla="*/ 110 w 140"/>
                <a:gd name="T17" fmla="*/ 283 h 444"/>
                <a:gd name="T18" fmla="*/ 29 w 140"/>
                <a:gd name="T19" fmla="*/ 283 h 444"/>
                <a:gd name="T20" fmla="*/ 15 w 140"/>
                <a:gd name="T21" fmla="*/ 277 h 444"/>
                <a:gd name="T22" fmla="*/ 9 w 140"/>
                <a:gd name="T23" fmla="*/ 262 h 444"/>
                <a:gd name="T24" fmla="*/ 0 w 140"/>
                <a:gd name="T25" fmla="*/ 20 h 444"/>
                <a:gd name="T26" fmla="*/ 9 w 140"/>
                <a:gd name="T27" fmla="*/ 424 h 444"/>
                <a:gd name="T28" fmla="*/ 9 w 140"/>
                <a:gd name="T29" fmla="*/ 353 h 444"/>
                <a:gd name="T30" fmla="*/ 15 w 140"/>
                <a:gd name="T31" fmla="*/ 339 h 444"/>
                <a:gd name="T32" fmla="*/ 29 w 140"/>
                <a:gd name="T33" fmla="*/ 333 h 444"/>
                <a:gd name="T34" fmla="*/ 110 w 140"/>
                <a:gd name="T35" fmla="*/ 333 h 444"/>
                <a:gd name="T36" fmla="*/ 124 w 140"/>
                <a:gd name="T37" fmla="*/ 339 h 444"/>
                <a:gd name="T38" fmla="*/ 130 w 140"/>
                <a:gd name="T39" fmla="*/ 353 h 444"/>
                <a:gd name="T40" fmla="*/ 130 w 140"/>
                <a:gd name="T41" fmla="*/ 424 h 444"/>
                <a:gd name="T42" fmla="*/ 124 w 140"/>
                <a:gd name="T43" fmla="*/ 438 h 444"/>
                <a:gd name="T44" fmla="*/ 110 w 140"/>
                <a:gd name="T45" fmla="*/ 444 h 444"/>
                <a:gd name="T46" fmla="*/ 29 w 140"/>
                <a:gd name="T47" fmla="*/ 444 h 444"/>
                <a:gd name="T48" fmla="*/ 15 w 140"/>
                <a:gd name="T49" fmla="*/ 438 h 444"/>
                <a:gd name="T50" fmla="*/ 9 w 140"/>
                <a:gd name="T51" fmla="*/ 42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444">
                  <a:moveTo>
                    <a:pt x="0" y="20"/>
                  </a:moveTo>
                  <a:cubicBezTo>
                    <a:pt x="0" y="15"/>
                    <a:pt x="1" y="10"/>
                    <a:pt x="5" y="6"/>
                  </a:cubicBezTo>
                  <a:cubicBezTo>
                    <a:pt x="9" y="2"/>
                    <a:pt x="14" y="0"/>
                    <a:pt x="19" y="0"/>
                  </a:cubicBezTo>
                  <a:lnTo>
                    <a:pt x="120" y="0"/>
                  </a:lnTo>
                  <a:cubicBezTo>
                    <a:pt x="126" y="0"/>
                    <a:pt x="130" y="2"/>
                    <a:pt x="134" y="6"/>
                  </a:cubicBezTo>
                  <a:cubicBezTo>
                    <a:pt x="138" y="10"/>
                    <a:pt x="140" y="15"/>
                    <a:pt x="140" y="20"/>
                  </a:cubicBezTo>
                  <a:lnTo>
                    <a:pt x="131" y="262"/>
                  </a:lnTo>
                  <a:cubicBezTo>
                    <a:pt x="131" y="268"/>
                    <a:pt x="128" y="273"/>
                    <a:pt x="124" y="277"/>
                  </a:cubicBezTo>
                  <a:cubicBezTo>
                    <a:pt x="120" y="281"/>
                    <a:pt x="116" y="283"/>
                    <a:pt x="110" y="283"/>
                  </a:cubicBezTo>
                  <a:lnTo>
                    <a:pt x="29" y="283"/>
                  </a:lnTo>
                  <a:cubicBezTo>
                    <a:pt x="24" y="283"/>
                    <a:pt x="19" y="281"/>
                    <a:pt x="15" y="277"/>
                  </a:cubicBezTo>
                  <a:cubicBezTo>
                    <a:pt x="11" y="273"/>
                    <a:pt x="9" y="268"/>
                    <a:pt x="9" y="262"/>
                  </a:cubicBezTo>
                  <a:lnTo>
                    <a:pt x="0" y="20"/>
                  </a:lnTo>
                  <a:close/>
                  <a:moveTo>
                    <a:pt x="9" y="424"/>
                  </a:moveTo>
                  <a:lnTo>
                    <a:pt x="9" y="353"/>
                  </a:lnTo>
                  <a:cubicBezTo>
                    <a:pt x="9" y="348"/>
                    <a:pt x="11" y="343"/>
                    <a:pt x="15" y="339"/>
                  </a:cubicBezTo>
                  <a:cubicBezTo>
                    <a:pt x="19" y="335"/>
                    <a:pt x="24" y="333"/>
                    <a:pt x="29" y="333"/>
                  </a:cubicBezTo>
                  <a:lnTo>
                    <a:pt x="110" y="333"/>
                  </a:lnTo>
                  <a:cubicBezTo>
                    <a:pt x="116" y="333"/>
                    <a:pt x="120" y="335"/>
                    <a:pt x="124" y="339"/>
                  </a:cubicBezTo>
                  <a:cubicBezTo>
                    <a:pt x="128" y="343"/>
                    <a:pt x="130" y="348"/>
                    <a:pt x="130" y="353"/>
                  </a:cubicBezTo>
                  <a:lnTo>
                    <a:pt x="130" y="424"/>
                  </a:lnTo>
                  <a:cubicBezTo>
                    <a:pt x="130" y="429"/>
                    <a:pt x="128" y="434"/>
                    <a:pt x="124" y="438"/>
                  </a:cubicBezTo>
                  <a:cubicBezTo>
                    <a:pt x="120" y="442"/>
                    <a:pt x="116" y="444"/>
                    <a:pt x="110" y="444"/>
                  </a:cubicBezTo>
                  <a:lnTo>
                    <a:pt x="29" y="444"/>
                  </a:lnTo>
                  <a:cubicBezTo>
                    <a:pt x="24" y="444"/>
                    <a:pt x="19" y="442"/>
                    <a:pt x="15" y="438"/>
                  </a:cubicBezTo>
                  <a:cubicBezTo>
                    <a:pt x="11" y="434"/>
                    <a:pt x="9" y="429"/>
                    <a:pt x="9" y="4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xmlns="" id="{759356E6-76B6-4075-8E19-666F72076B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007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xmlns="" id="{640FD19E-11DC-46D8-A13A-5C946769A9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EINSTELLUNG SCHWERBEHINDERTER MENSCHEN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T4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996952"/>
            <a:ext cx="432048" cy="432048"/>
          </a:xfrm>
          <a:prstGeom prst="rect">
            <a:avLst/>
          </a:prstGeom>
        </p:spPr>
      </p:pic>
      <p:sp>
        <p:nvSpPr>
          <p:cNvPr id="16" name="Textplatzhalter 20">
            <a:extLst>
              <a:ext uri="{FF2B5EF4-FFF2-40B4-BE49-F238E27FC236}">
                <a16:creationId xmlns:a16="http://schemas.microsoft.com/office/drawing/2014/main" xmlns="" id="{8B3D2AB0-DB18-40FF-BAE9-BBD9056DAC1B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b="0" dirty="0"/>
              <a:t>Abschluss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E911D04-3431-2A41-A8AC-4E43EA68CC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432048" cy="432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62DD568D-3604-B644-BEBD-36561F403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04" y="2113339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EEEF4E62-F72A-410A-BACC-7059840FD1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057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5C1C5520-036D-4F92-8687-F9644D49AF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71600" y="1844824"/>
            <a:ext cx="7704856" cy="403244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300" b="1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EINSTELLUNGSVERFAHREN </a:t>
            </a:r>
            <a:r>
              <a:rPr lang="de-DE" dirty="0">
                <a:hlinkClick r:id="rId7"/>
              </a:rPr>
              <a:t>§ 164 (1) SGB IX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EINSTELLUNG SCHWERBEHINDERTER MENSCHEN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Prüfungspflicht unter Beteiligung der SBV und Anhörung des BR/Personalrat § 155 Abs. 2 SGB IX</a:t>
            </a:r>
          </a:p>
          <a:p>
            <a:pPr lvl="2"/>
            <a:r>
              <a:rPr lang="de-DE" dirty="0">
                <a:sym typeface="Wingdings 3"/>
              </a:rPr>
              <a:t>Einschaltung der Agentur für Arbeit § 164 Abs. 1 SGB IX</a:t>
            </a:r>
          </a:p>
          <a:p>
            <a:pPr lvl="2"/>
            <a:r>
              <a:rPr lang="de-DE" dirty="0">
                <a:sym typeface="Wingdings 3"/>
              </a:rPr>
              <a:t>Unterrichtung der SBV und des BR/PR über Bewerbung/ Vermittlungsvorschläge § 164 Abs. 1 S. 4 SGB IX</a:t>
            </a:r>
          </a:p>
          <a:p>
            <a:pPr lvl="2"/>
            <a:r>
              <a:rPr lang="de-DE" dirty="0">
                <a:sym typeface="Wingdings 3"/>
              </a:rPr>
              <a:t>Zuleitung der Bewerbungsunterlagen an die Schwerbehindertenvertretung § 178 Abs. 2 S. 4 SGB IX</a:t>
            </a:r>
          </a:p>
          <a:p>
            <a:pPr lvl="2"/>
            <a:r>
              <a:rPr lang="de-DE" dirty="0">
                <a:sym typeface="Wingdings 3"/>
              </a:rPr>
              <a:t>Einladung der SBV zum Vorstellungsgespräch § 178 Abs. 2 S. 4 SGB IX</a:t>
            </a:r>
          </a:p>
          <a:p>
            <a:pPr lvl="2"/>
            <a:r>
              <a:rPr lang="de-DE" dirty="0">
                <a:sym typeface="Wingdings 3"/>
              </a:rPr>
              <a:t>Ggf. Erörterungsverfahren gem. § 164 Abs. 1 S. 7 SGB IX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>
            <a:extLst>
              <a:ext uri="{FF2B5EF4-FFF2-40B4-BE49-F238E27FC236}">
                <a16:creationId xmlns:a16="http://schemas.microsoft.com/office/drawing/2014/main" xmlns="" id="{E1993D96-E761-4CEB-898F-DC2DB3954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830997"/>
          </a:xfrm>
        </p:spPr>
        <p:txBody>
          <a:bodyPr/>
          <a:lstStyle/>
          <a:p>
            <a:r>
              <a:rPr lang="de-DE" dirty="0"/>
              <a:t>Arbeitgeber dürfen schwerbehinderte Menschen wegen ihrer Behinderung </a:t>
            </a:r>
            <a:r>
              <a:rPr lang="de-DE" dirty="0">
                <a:solidFill>
                  <a:schemeClr val="accent3"/>
                </a:solidFill>
              </a:rPr>
              <a:t>nicht benachteiligen …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A78DDD7A-2AF8-484E-9529-203D34C1022D}"/>
              </a:ext>
            </a:extLst>
          </p:cNvPr>
          <p:cNvSpPr/>
          <p:nvPr/>
        </p:nvSpPr>
        <p:spPr>
          <a:xfrm>
            <a:off x="4824138" y="2775000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 beim beruflichen Aufstieg …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9B8FE5A4-72AE-45C5-BA4B-0E7F7611AFB5}"/>
              </a:ext>
            </a:extLst>
          </p:cNvPr>
          <p:cNvSpPr/>
          <p:nvPr/>
        </p:nvSpPr>
        <p:spPr>
          <a:xfrm>
            <a:off x="1056849" y="4368750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bei einer Weisung …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376AF0BD-3A9A-450A-97A2-8FE09BBFF265}"/>
              </a:ext>
            </a:extLst>
          </p:cNvPr>
          <p:cNvSpPr/>
          <p:nvPr/>
        </p:nvSpPr>
        <p:spPr>
          <a:xfrm>
            <a:off x="4833158" y="4368750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bei einer Kündigung.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69B06CCF-5A13-45CC-BEF2-22767D292AEF}"/>
              </a:ext>
            </a:extLst>
          </p:cNvPr>
          <p:cNvSpPr/>
          <p:nvPr/>
        </p:nvSpPr>
        <p:spPr>
          <a:xfrm>
            <a:off x="1042986" y="2775000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bei der Begründung des Beschäftigungsverhältnisses …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xmlns="" id="{6C2812A4-EC06-4B1A-B688-C16D1079CAF9}"/>
              </a:ext>
            </a:extLst>
          </p:cNvPr>
          <p:cNvGrpSpPr/>
          <p:nvPr/>
        </p:nvGrpSpPr>
        <p:grpSpPr>
          <a:xfrm>
            <a:off x="4219410" y="3725093"/>
            <a:ext cx="914400" cy="914401"/>
            <a:chOff x="4078288" y="3517123"/>
            <a:chExt cx="914400" cy="914401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6EE5345F-C2E9-4934-92EF-EA390C9957AF}"/>
                </a:ext>
              </a:extLst>
            </p:cNvPr>
            <p:cNvSpPr/>
            <p:nvPr/>
          </p:nvSpPr>
          <p:spPr>
            <a:xfrm>
              <a:off x="4078288" y="3517124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l"/>
              <a:endParaRPr lang="de-DE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xmlns="" id="{7F9BCEBC-3288-411A-8CC8-1158C1A0B7F7}"/>
                </a:ext>
              </a:extLst>
            </p:cNvPr>
            <p:cNvSpPr txBox="1"/>
            <p:nvPr/>
          </p:nvSpPr>
          <p:spPr>
            <a:xfrm>
              <a:off x="4131178" y="3517123"/>
              <a:ext cx="792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solidFill>
                    <a:schemeClr val="bg1"/>
                  </a:solidFill>
                  <a:latin typeface="Arial Black" pitchFamily="34" charset="0"/>
                </a:rPr>
                <a:t>§</a:t>
              </a:r>
            </a:p>
          </p:txBody>
        </p:sp>
      </p:grp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23E29B4D-5198-45ED-8A84-C8D868A059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9210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3F183995-1EDA-4102-93B7-7F1E85F4B6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EINSTELLUNG SCHWERBEHINDERTER MENSCHEN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T4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F6461C20-ECF7-4618-991C-288FCBFC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BENACHTEILIGUNGSVERBOT (AGG)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17C810F1-AE2E-4090-9761-3AEDF1F4D4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2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eck 22" hidden="1">
            <a:extLst>
              <a:ext uri="{FF2B5EF4-FFF2-40B4-BE49-F238E27FC236}">
                <a16:creationId xmlns:a16="http://schemas.microsoft.com/office/drawing/2014/main" xmlns="" id="{50061502-08E2-4AAD-9837-FD3E726087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xmlns="" id="{9AAEBF34-0202-4EC8-ACFE-94E3A2C1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xmlns="" id="{771E6418-0AD0-4545-98EC-7DD5DDB86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/>
              <a:t>E</a:t>
            </a:r>
          </a:p>
        </p:txBody>
      </p:sp>
      <p:sp>
        <p:nvSpPr>
          <p:cNvPr id="8" name="Textplatzhalter 20"/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dirty="0"/>
              <a:t>Abschluss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70E27D5A-F52F-4972-8430-36215A1662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6827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AE55443D-B442-4EEC-9859-D5F7328D85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KEINE</a:t>
            </a:r>
            <a:r>
              <a:rPr lang="de-DE" dirty="0"/>
              <a:t> BENACHTEILIGUNG</a:t>
            </a: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EINSTELLUNG SCHWERBEHINDERTER MENSCHEN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>
                <a:sym typeface="Wingdings 3"/>
              </a:rPr>
              <a:t>Unterschiedliche Behandlung </a:t>
            </a:r>
            <a:r>
              <a:rPr lang="de-DE" dirty="0">
                <a:sym typeface="Wingdings 3"/>
                <a:hlinkClick r:id="rId7"/>
              </a:rPr>
              <a:t>(§ 8AGG</a:t>
            </a:r>
            <a:r>
              <a:rPr lang="de-DE" dirty="0">
                <a:sym typeface="Wingdings 3"/>
              </a:rPr>
              <a:t>)  </a:t>
            </a:r>
            <a:r>
              <a:rPr lang="de-DE" dirty="0">
                <a:solidFill>
                  <a:schemeClr val="accent3"/>
                </a:solidFill>
                <a:sym typeface="Wingdings 3"/>
              </a:rPr>
              <a:t>ist zulässig</a:t>
            </a:r>
            <a:r>
              <a:rPr lang="de-DE" dirty="0">
                <a:sym typeface="Wingdings 3"/>
              </a:rPr>
              <a:t>, wenn …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T4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790700" y="2492896"/>
            <a:ext cx="6228500" cy="2952328"/>
          </a:xfrm>
          <a:prstGeom prst="rect">
            <a:avLst/>
          </a:prstGeom>
          <a:solidFill>
            <a:srgbClr val="E4E4E4"/>
          </a:solidFill>
          <a:ln w="3175">
            <a:solidFill>
              <a:srgbClr val="E2E2E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extplatzhalter 17"/>
          <p:cNvSpPr txBox="1">
            <a:spLocks/>
          </p:cNvSpPr>
          <p:nvPr/>
        </p:nvSpPr>
        <p:spPr>
          <a:xfrm>
            <a:off x="2323857" y="2756545"/>
            <a:ext cx="4757555" cy="25202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de-DE" b="0" dirty="0">
                <a:sym typeface="Wingdings 3"/>
              </a:rPr>
              <a:t>… die auszuübende Tätigkeit wesentliche und entscheidende Anforderungen an die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b="0" dirty="0">
                <a:sym typeface="Wingdings 3"/>
              </a:rPr>
              <a:t>körperliche Funktion,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b="0" dirty="0">
                <a:sym typeface="Wingdings 3"/>
              </a:rPr>
              <a:t>geistige Fähigkeit oder </a:t>
            </a:r>
          </a:p>
          <a:p>
            <a:pPr lvl="0">
              <a:spcBef>
                <a:spcPct val="0"/>
              </a:spcBef>
              <a:defRPr/>
            </a:pPr>
            <a:r>
              <a:rPr lang="de-DE" b="0" dirty="0">
                <a:sym typeface="Wingdings 3"/>
              </a:rPr>
              <a:t>seelische Gesundheit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de-DE" b="0" dirty="0">
                <a:sym typeface="Wingdings 3"/>
              </a:rPr>
              <a:t>stellt, die der schwerbehinderte Mensch im konkreten Fall nicht erfüllen kann.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591F8677-210F-44D9-B87E-6F52A2AF4743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xmlns="" id="{4E6218FC-75AF-46CA-97DC-5129C9ABCD91}"/>
              </a:ext>
            </a:extLst>
          </p:cNvPr>
          <p:cNvSpPr>
            <a:spLocks/>
          </p:cNvSpPr>
          <p:nvPr/>
        </p:nvSpPr>
        <p:spPr bwMode="auto">
          <a:xfrm>
            <a:off x="1161453" y="2647713"/>
            <a:ext cx="414692" cy="319763"/>
          </a:xfrm>
          <a:custGeom>
            <a:avLst/>
            <a:gdLst>
              <a:gd name="T0" fmla="*/ 9 w 488"/>
              <a:gd name="T1" fmla="*/ 209 h 374"/>
              <a:gd name="T2" fmla="*/ 0 w 488"/>
              <a:gd name="T3" fmla="*/ 187 h 374"/>
              <a:gd name="T4" fmla="*/ 9 w 488"/>
              <a:gd name="T5" fmla="*/ 166 h 374"/>
              <a:gd name="T6" fmla="*/ 52 w 488"/>
              <a:gd name="T7" fmla="*/ 123 h 374"/>
              <a:gd name="T8" fmla="*/ 73 w 488"/>
              <a:gd name="T9" fmla="*/ 114 h 374"/>
              <a:gd name="T10" fmla="*/ 94 w 488"/>
              <a:gd name="T11" fmla="*/ 123 h 374"/>
              <a:gd name="T12" fmla="*/ 187 w 488"/>
              <a:gd name="T13" fmla="*/ 216 h 374"/>
              <a:gd name="T14" fmla="*/ 394 w 488"/>
              <a:gd name="T15" fmla="*/ 9 h 374"/>
              <a:gd name="T16" fmla="*/ 415 w 488"/>
              <a:gd name="T17" fmla="*/ 0 h 374"/>
              <a:gd name="T18" fmla="*/ 436 w 488"/>
              <a:gd name="T19" fmla="*/ 9 h 374"/>
              <a:gd name="T20" fmla="*/ 479 w 488"/>
              <a:gd name="T21" fmla="*/ 52 h 374"/>
              <a:gd name="T22" fmla="*/ 488 w 488"/>
              <a:gd name="T23" fmla="*/ 73 h 374"/>
              <a:gd name="T24" fmla="*/ 479 w 488"/>
              <a:gd name="T25" fmla="*/ 95 h 374"/>
              <a:gd name="T26" fmla="*/ 251 w 488"/>
              <a:gd name="T27" fmla="*/ 323 h 374"/>
              <a:gd name="T28" fmla="*/ 208 w 488"/>
              <a:gd name="T29" fmla="*/ 366 h 374"/>
              <a:gd name="T30" fmla="*/ 187 w 488"/>
              <a:gd name="T31" fmla="*/ 374 h 374"/>
              <a:gd name="T32" fmla="*/ 166 w 488"/>
              <a:gd name="T33" fmla="*/ 366 h 374"/>
              <a:gd name="T34" fmla="*/ 123 w 488"/>
              <a:gd name="T35" fmla="*/ 323 h 374"/>
              <a:gd name="T36" fmla="*/ 9 w 488"/>
              <a:gd name="T37" fmla="*/ 20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8" h="374">
                <a:moveTo>
                  <a:pt x="9" y="209"/>
                </a:moveTo>
                <a:cubicBezTo>
                  <a:pt x="3" y="203"/>
                  <a:pt x="0" y="196"/>
                  <a:pt x="0" y="187"/>
                </a:cubicBezTo>
                <a:cubicBezTo>
                  <a:pt x="0" y="179"/>
                  <a:pt x="3" y="172"/>
                  <a:pt x="9" y="166"/>
                </a:cubicBezTo>
                <a:lnTo>
                  <a:pt x="52" y="123"/>
                </a:lnTo>
                <a:cubicBezTo>
                  <a:pt x="57" y="117"/>
                  <a:pt x="65" y="114"/>
                  <a:pt x="73" y="114"/>
                </a:cubicBezTo>
                <a:cubicBezTo>
                  <a:pt x="81" y="114"/>
                  <a:pt x="88" y="117"/>
                  <a:pt x="94" y="123"/>
                </a:cubicBezTo>
                <a:lnTo>
                  <a:pt x="187" y="216"/>
                </a:lnTo>
                <a:lnTo>
                  <a:pt x="394" y="9"/>
                </a:lnTo>
                <a:cubicBezTo>
                  <a:pt x="399" y="3"/>
                  <a:pt x="407" y="0"/>
                  <a:pt x="415" y="0"/>
                </a:cubicBezTo>
                <a:cubicBezTo>
                  <a:pt x="423" y="0"/>
                  <a:pt x="431" y="3"/>
                  <a:pt x="436" y="9"/>
                </a:cubicBezTo>
                <a:lnTo>
                  <a:pt x="479" y="52"/>
                </a:lnTo>
                <a:cubicBezTo>
                  <a:pt x="485" y="58"/>
                  <a:pt x="488" y="65"/>
                  <a:pt x="488" y="73"/>
                </a:cubicBezTo>
                <a:cubicBezTo>
                  <a:pt x="488" y="82"/>
                  <a:pt x="485" y="89"/>
                  <a:pt x="479" y="95"/>
                </a:cubicBezTo>
                <a:lnTo>
                  <a:pt x="251" y="323"/>
                </a:lnTo>
                <a:lnTo>
                  <a:pt x="208" y="366"/>
                </a:lnTo>
                <a:cubicBezTo>
                  <a:pt x="203" y="372"/>
                  <a:pt x="195" y="374"/>
                  <a:pt x="187" y="374"/>
                </a:cubicBezTo>
                <a:cubicBezTo>
                  <a:pt x="179" y="374"/>
                  <a:pt x="171" y="372"/>
                  <a:pt x="166" y="366"/>
                </a:cubicBezTo>
                <a:lnTo>
                  <a:pt x="123" y="323"/>
                </a:lnTo>
                <a:lnTo>
                  <a:pt x="9" y="20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xmlns="" id="{EE6CD4A7-CECB-47DB-80F7-736DADD40CDF}"/>
              </a:ext>
            </a:extLst>
          </p:cNvPr>
          <p:cNvSpPr txBox="1">
            <a:spLocks/>
          </p:cNvSpPr>
          <p:nvPr/>
        </p:nvSpPr>
        <p:spPr>
          <a:xfrm>
            <a:off x="1790700" y="2492896"/>
            <a:ext cx="6228500" cy="1698104"/>
          </a:xfrm>
          <a:prstGeom prst="rect">
            <a:avLst/>
          </a:prstGeom>
          <a:solidFill>
            <a:srgbClr val="E4E4E4"/>
          </a:solidFill>
          <a:ln w="3175">
            <a:solidFill>
              <a:srgbClr val="E2E2E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extplatzhalter 17">
            <a:extLst>
              <a:ext uri="{FF2B5EF4-FFF2-40B4-BE49-F238E27FC236}">
                <a16:creationId xmlns:a16="http://schemas.microsoft.com/office/drawing/2014/main" xmlns="" id="{EBDC50DC-DD42-4B4C-83A6-6E60077B0890}"/>
              </a:ext>
            </a:extLst>
          </p:cNvPr>
          <p:cNvSpPr txBox="1">
            <a:spLocks/>
          </p:cNvSpPr>
          <p:nvPr/>
        </p:nvSpPr>
        <p:spPr>
          <a:xfrm>
            <a:off x="2323857" y="2756545"/>
            <a:ext cx="4757555" cy="12534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de-DE" sz="2400" dirty="0">
                <a:latin typeface="Arial Black" panose="020B0A04020102020204" pitchFamily="34" charset="0"/>
                <a:sym typeface="Wingdings 3"/>
              </a:rPr>
              <a:t>Die unternehmerische </a:t>
            </a:r>
            <a:r>
              <a:rPr lang="de-DE" sz="2400" dirty="0">
                <a:solidFill>
                  <a:srgbClr val="CD1316"/>
                </a:solidFill>
                <a:latin typeface="Arial Black" panose="020B0A04020102020204" pitchFamily="34" charset="0"/>
                <a:sym typeface="Wingdings 3"/>
              </a:rPr>
              <a:t>Entscheidungsfreiheit </a:t>
            </a:r>
            <a:br>
              <a:rPr lang="de-DE" sz="2400" dirty="0">
                <a:solidFill>
                  <a:srgbClr val="CD1316"/>
                </a:solidFill>
                <a:latin typeface="Arial Black" panose="020B0A04020102020204" pitchFamily="34" charset="0"/>
                <a:sym typeface="Wingdings 3"/>
              </a:rPr>
            </a:br>
            <a:r>
              <a:rPr lang="de-DE" sz="2400" dirty="0">
                <a:latin typeface="Arial Black" panose="020B0A04020102020204" pitchFamily="34" charset="0"/>
                <a:sym typeface="Wingdings 3"/>
              </a:rPr>
              <a:t>wird nicht eingeschränkt.</a:t>
            </a: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7E581099-1D6A-4CDE-A35B-CF1CEC1F05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390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BC31243-2C45-4CD2-84DC-1BF8B25F95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BEWERBERAUSWAHL</a:t>
            </a: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EINSTELLUNG SCHWERBEHINDERTER MENSCHEN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T4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C22E48DB-A370-43DF-8A70-43E879DBA11D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Freeform 307">
            <a:extLst>
              <a:ext uri="{FF2B5EF4-FFF2-40B4-BE49-F238E27FC236}">
                <a16:creationId xmlns:a16="http://schemas.microsoft.com/office/drawing/2014/main" xmlns="" id="{BB8C3ACC-8520-49AB-9350-93E8F05F0DE1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309677" y="2622834"/>
            <a:ext cx="118245" cy="369521"/>
          </a:xfrm>
          <a:custGeom>
            <a:avLst/>
            <a:gdLst>
              <a:gd name="T0" fmla="*/ 0 w 140"/>
              <a:gd name="T1" fmla="*/ 20 h 444"/>
              <a:gd name="T2" fmla="*/ 5 w 140"/>
              <a:gd name="T3" fmla="*/ 6 h 444"/>
              <a:gd name="T4" fmla="*/ 19 w 140"/>
              <a:gd name="T5" fmla="*/ 0 h 444"/>
              <a:gd name="T6" fmla="*/ 120 w 140"/>
              <a:gd name="T7" fmla="*/ 0 h 444"/>
              <a:gd name="T8" fmla="*/ 134 w 140"/>
              <a:gd name="T9" fmla="*/ 6 h 444"/>
              <a:gd name="T10" fmla="*/ 140 w 140"/>
              <a:gd name="T11" fmla="*/ 20 h 444"/>
              <a:gd name="T12" fmla="*/ 131 w 140"/>
              <a:gd name="T13" fmla="*/ 262 h 444"/>
              <a:gd name="T14" fmla="*/ 124 w 140"/>
              <a:gd name="T15" fmla="*/ 277 h 444"/>
              <a:gd name="T16" fmla="*/ 110 w 140"/>
              <a:gd name="T17" fmla="*/ 283 h 444"/>
              <a:gd name="T18" fmla="*/ 29 w 140"/>
              <a:gd name="T19" fmla="*/ 283 h 444"/>
              <a:gd name="T20" fmla="*/ 15 w 140"/>
              <a:gd name="T21" fmla="*/ 277 h 444"/>
              <a:gd name="T22" fmla="*/ 9 w 140"/>
              <a:gd name="T23" fmla="*/ 262 h 444"/>
              <a:gd name="T24" fmla="*/ 0 w 140"/>
              <a:gd name="T25" fmla="*/ 20 h 444"/>
              <a:gd name="T26" fmla="*/ 9 w 140"/>
              <a:gd name="T27" fmla="*/ 424 h 444"/>
              <a:gd name="T28" fmla="*/ 9 w 140"/>
              <a:gd name="T29" fmla="*/ 353 h 444"/>
              <a:gd name="T30" fmla="*/ 15 w 140"/>
              <a:gd name="T31" fmla="*/ 339 h 444"/>
              <a:gd name="T32" fmla="*/ 29 w 140"/>
              <a:gd name="T33" fmla="*/ 333 h 444"/>
              <a:gd name="T34" fmla="*/ 110 w 140"/>
              <a:gd name="T35" fmla="*/ 333 h 444"/>
              <a:gd name="T36" fmla="*/ 124 w 140"/>
              <a:gd name="T37" fmla="*/ 339 h 444"/>
              <a:gd name="T38" fmla="*/ 130 w 140"/>
              <a:gd name="T39" fmla="*/ 353 h 444"/>
              <a:gd name="T40" fmla="*/ 130 w 140"/>
              <a:gd name="T41" fmla="*/ 424 h 444"/>
              <a:gd name="T42" fmla="*/ 124 w 140"/>
              <a:gd name="T43" fmla="*/ 438 h 444"/>
              <a:gd name="T44" fmla="*/ 110 w 140"/>
              <a:gd name="T45" fmla="*/ 444 h 444"/>
              <a:gd name="T46" fmla="*/ 29 w 140"/>
              <a:gd name="T47" fmla="*/ 444 h 444"/>
              <a:gd name="T48" fmla="*/ 15 w 140"/>
              <a:gd name="T49" fmla="*/ 438 h 444"/>
              <a:gd name="T50" fmla="*/ 9 w 140"/>
              <a:gd name="T51" fmla="*/ 42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444">
                <a:moveTo>
                  <a:pt x="0" y="20"/>
                </a:moveTo>
                <a:cubicBezTo>
                  <a:pt x="0" y="15"/>
                  <a:pt x="1" y="10"/>
                  <a:pt x="5" y="6"/>
                </a:cubicBezTo>
                <a:cubicBezTo>
                  <a:pt x="9" y="2"/>
                  <a:pt x="14" y="0"/>
                  <a:pt x="19" y="0"/>
                </a:cubicBezTo>
                <a:lnTo>
                  <a:pt x="120" y="0"/>
                </a:lnTo>
                <a:cubicBezTo>
                  <a:pt x="126" y="0"/>
                  <a:pt x="130" y="2"/>
                  <a:pt x="134" y="6"/>
                </a:cubicBezTo>
                <a:cubicBezTo>
                  <a:pt x="138" y="10"/>
                  <a:pt x="140" y="15"/>
                  <a:pt x="140" y="20"/>
                </a:cubicBezTo>
                <a:lnTo>
                  <a:pt x="131" y="262"/>
                </a:lnTo>
                <a:cubicBezTo>
                  <a:pt x="131" y="268"/>
                  <a:pt x="128" y="273"/>
                  <a:pt x="124" y="277"/>
                </a:cubicBezTo>
                <a:cubicBezTo>
                  <a:pt x="120" y="281"/>
                  <a:pt x="116" y="283"/>
                  <a:pt x="110" y="283"/>
                </a:cubicBezTo>
                <a:lnTo>
                  <a:pt x="29" y="283"/>
                </a:lnTo>
                <a:cubicBezTo>
                  <a:pt x="24" y="283"/>
                  <a:pt x="19" y="281"/>
                  <a:pt x="15" y="277"/>
                </a:cubicBezTo>
                <a:cubicBezTo>
                  <a:pt x="11" y="273"/>
                  <a:pt x="9" y="268"/>
                  <a:pt x="9" y="262"/>
                </a:cubicBezTo>
                <a:lnTo>
                  <a:pt x="0" y="20"/>
                </a:lnTo>
                <a:close/>
                <a:moveTo>
                  <a:pt x="9" y="424"/>
                </a:moveTo>
                <a:lnTo>
                  <a:pt x="9" y="353"/>
                </a:lnTo>
                <a:cubicBezTo>
                  <a:pt x="9" y="348"/>
                  <a:pt x="11" y="343"/>
                  <a:pt x="15" y="339"/>
                </a:cubicBezTo>
                <a:cubicBezTo>
                  <a:pt x="19" y="335"/>
                  <a:pt x="24" y="333"/>
                  <a:pt x="29" y="333"/>
                </a:cubicBezTo>
                <a:lnTo>
                  <a:pt x="110" y="333"/>
                </a:lnTo>
                <a:cubicBezTo>
                  <a:pt x="116" y="333"/>
                  <a:pt x="120" y="335"/>
                  <a:pt x="124" y="339"/>
                </a:cubicBezTo>
                <a:cubicBezTo>
                  <a:pt x="128" y="343"/>
                  <a:pt x="130" y="348"/>
                  <a:pt x="130" y="353"/>
                </a:cubicBezTo>
                <a:lnTo>
                  <a:pt x="130" y="424"/>
                </a:lnTo>
                <a:cubicBezTo>
                  <a:pt x="130" y="429"/>
                  <a:pt x="128" y="434"/>
                  <a:pt x="124" y="438"/>
                </a:cubicBezTo>
                <a:cubicBezTo>
                  <a:pt x="120" y="442"/>
                  <a:pt x="116" y="444"/>
                  <a:pt x="110" y="444"/>
                </a:cubicBezTo>
                <a:lnTo>
                  <a:pt x="29" y="444"/>
                </a:lnTo>
                <a:cubicBezTo>
                  <a:pt x="24" y="444"/>
                  <a:pt x="19" y="442"/>
                  <a:pt x="15" y="438"/>
                </a:cubicBezTo>
                <a:cubicBezTo>
                  <a:pt x="11" y="434"/>
                  <a:pt x="9" y="429"/>
                  <a:pt x="9" y="42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xmlns="" id="{44E42A5F-3699-4464-B081-21F7DA631D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1209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xmlns="" id="{40BF36AA-8BB7-490F-86E3-13ABA0DF89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NEUE</a:t>
            </a:r>
            <a:r>
              <a:rPr lang="de-DE" dirty="0"/>
              <a:t> ARBEITS- UND AUSBILDUNGSPLÄTZE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EINSTELLUNG SCHWERBEHINDERTER MENSCHEN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1583795"/>
          </a:xfrm>
        </p:spPr>
        <p:txBody>
          <a:bodyPr/>
          <a:lstStyle/>
          <a:p>
            <a:pPr lvl="2"/>
            <a:r>
              <a:rPr lang="de-DE" dirty="0">
                <a:sym typeface="Wingdings 3"/>
              </a:rPr>
              <a:t>Beteiligung an den Investitionskosten (behinderungsunabhängig)  </a:t>
            </a:r>
            <a:r>
              <a:rPr lang="de-DE" dirty="0">
                <a:sym typeface="Wingdings 3"/>
                <a:hlinkClick r:id="rId7"/>
              </a:rPr>
              <a:t>§ 15 SchwbAV</a:t>
            </a:r>
            <a:endParaRPr lang="de-DE" dirty="0">
              <a:sym typeface="Wingdings 3"/>
            </a:endParaRPr>
          </a:p>
          <a:p>
            <a:pPr lvl="2"/>
            <a:r>
              <a:rPr lang="de-DE" dirty="0">
                <a:sym typeface="Wingdings 3"/>
              </a:rPr>
              <a:t>Zuschüsse zu Ausbildungs- und Prüfungsgebühren</a:t>
            </a:r>
          </a:p>
          <a:p>
            <a:pPr lvl="2"/>
            <a:r>
              <a:rPr lang="de-DE" dirty="0">
                <a:sym typeface="Wingdings 3"/>
              </a:rPr>
              <a:t>HePAS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xmlns="" id="{E6A6B5D1-763F-49A7-9496-5CB8F9A7D8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129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0893CE58-2727-4990-807F-27E95DC60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429000"/>
            <a:ext cx="432048" cy="432048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xmlns="" id="{5C7910CF-3DCD-4C69-A7F6-0D88A52512E1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b="0" dirty="0"/>
              <a:t>Abschluss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B65AE79-765B-364A-9666-C079712B0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432048" cy="4320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84634DC9-2A31-2B4D-A1F3-975F515CCA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04" y="2113339"/>
            <a:ext cx="432048" cy="4320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1746A0D6-AFE5-6C49-B3D4-53601879E3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673" y="2996952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174E3BD5-3749-44D3-A272-C012F34FF7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704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think-cell Folie" r:id="rId6" imgW="344" imgH="344" progId="TCLayout.ActiveDocument.1">
                  <p:embed/>
                </p:oleObj>
              </mc:Choice>
              <mc:Fallback>
                <p:oleObj name="think-cell Folie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D8214A77-EB44-456F-8C2F-1036A8519B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6A53932-85B5-420C-820F-24D2DA556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4D33FB7A-5036-4619-BE75-2D5E66F04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9" y="849828"/>
            <a:ext cx="7635902" cy="524301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D86D279B-2CFD-46DB-AF25-E497B2B812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052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824B8A6D-E1AD-40FD-B7DA-2777FC427F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TECHNISCHER BERATUNGSDIENST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Beratung bei Beschaffung technischer Arbeitshilfen und behinderungsgerechter Maschinen</a:t>
            </a:r>
          </a:p>
          <a:p>
            <a:pPr lvl="2"/>
            <a:r>
              <a:rPr lang="de-DE" dirty="0">
                <a:sym typeface="Wingdings 3"/>
              </a:rPr>
              <a:t>Planung und Begleitung von Umbauten</a:t>
            </a:r>
          </a:p>
          <a:p>
            <a:pPr lvl="2"/>
            <a:r>
              <a:rPr lang="de-DE" dirty="0">
                <a:sym typeface="Wingdings 3"/>
              </a:rPr>
              <a:t>Behinderungsgerechte Organisation von Arbeitsabläufen</a:t>
            </a:r>
          </a:p>
          <a:p>
            <a:pPr lvl="2"/>
            <a:r>
              <a:rPr lang="de-DE" dirty="0">
                <a:sym typeface="Wingdings 3"/>
              </a:rPr>
              <a:t>Suche nach alternativen Arbeitsplätzen</a:t>
            </a:r>
          </a:p>
          <a:p>
            <a:pPr lvl="2"/>
            <a:r>
              <a:rPr lang="de-DE" dirty="0">
                <a:sym typeface="Wingdings 3"/>
              </a:rPr>
              <a:t>Fachtechnische Stellungnahmen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BDB892A3-5FE9-48C6-934B-9E116DA02F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6430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0F645074-115C-46B4-81F0-097E04705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INTEGRATIONSFACHDIENST (IFD)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Begleitung am Arbeitsplatz</a:t>
            </a:r>
          </a:p>
          <a:p>
            <a:pPr lvl="2"/>
            <a:r>
              <a:rPr lang="de-DE" dirty="0">
                <a:sym typeface="Wingdings 3"/>
              </a:rPr>
              <a:t>Vermittlung bei Konflikten</a:t>
            </a:r>
          </a:p>
          <a:p>
            <a:pPr lvl="2"/>
            <a:r>
              <a:rPr lang="de-DE" dirty="0">
                <a:sym typeface="Wingdings 3"/>
              </a:rPr>
              <a:t>Krisenintervention</a:t>
            </a:r>
          </a:p>
          <a:p>
            <a:pPr lvl="2"/>
            <a:r>
              <a:rPr lang="de-DE" dirty="0">
                <a:sym typeface="Wingdings 3"/>
              </a:rPr>
              <a:t>Unterstützung bei Antragstellung</a:t>
            </a:r>
          </a:p>
          <a:p>
            <a:pPr lvl="2"/>
            <a:r>
              <a:rPr lang="de-DE" dirty="0">
                <a:sym typeface="Wingdings 3"/>
              </a:rPr>
              <a:t>Information für Vorgesetzte und Kollegen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6A7F84F3-560D-41AF-97D1-11D282A97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82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1B6C251A-3BCE-4220-85FB-02B5ECD93B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1545663"/>
            <a:ext cx="6976213" cy="603720"/>
          </a:xfrm>
        </p:spPr>
        <p:txBody>
          <a:bodyPr/>
          <a:lstStyle/>
          <a:p>
            <a:r>
              <a:rPr lang="de-DE" dirty="0"/>
              <a:t>BERATUNGSANGEBOT INTEGRATIONSAMT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sz="quarter" idx="13"/>
          </p:nvPr>
        </p:nvSpPr>
        <p:spPr>
          <a:xfrm>
            <a:off x="1042988" y="2446334"/>
            <a:ext cx="6985000" cy="3600450"/>
          </a:xfrm>
        </p:spPr>
        <p:txBody>
          <a:bodyPr/>
          <a:lstStyle/>
          <a:p>
            <a:pPr lvl="2"/>
            <a:r>
              <a:rPr lang="de-DE" dirty="0">
                <a:sym typeface="Wingdings 3"/>
              </a:rPr>
              <a:t>Beratung von Arbeitgebern, betrieblichen Aufgabenträgern und schwerbehinderten Menschen bei Problemen im Arbeitsleben und der behinderungsgerechten Gestaltung von Arbeitsplätzen. Ansprechpartner ist der zuständige Sachbearbeiter beim Integrationsamt.</a:t>
            </a:r>
          </a:p>
          <a:p>
            <a:pPr lvl="2"/>
            <a:r>
              <a:rPr lang="de-DE" dirty="0">
                <a:sym typeface="Wingdings 3"/>
              </a:rPr>
              <a:t>Aufklärungs-, Schulungs- und Bildungsmaßnahmen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3848724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BDB892A3-5FE9-48C6-934B-9E116DA02F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xmlns="" id="{BDB892A3-5FE9-48C6-934B-9E116DA02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0F645074-115C-46B4-81F0-097E04705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EINHEITLICHE ANSPRECHSTELLEN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b="1" dirty="0"/>
              <a:t>Arbeitgeber</a:t>
            </a:r>
            <a:r>
              <a:rPr lang="de-DE" dirty="0"/>
              <a:t> proaktiv ansprechen, beraten und für die Ausbildung, Einstellung und Beschäftigung gewinnen </a:t>
            </a:r>
          </a:p>
          <a:p>
            <a:pPr lvl="2"/>
            <a:r>
              <a:rPr lang="de-DE" dirty="0"/>
              <a:t>unabhängige Beratung und Unterstützung für Anträge bei den zuständigen gesetzlichen Leistungsträgern </a:t>
            </a:r>
          </a:p>
          <a:p>
            <a:pPr lvl="2"/>
            <a:r>
              <a:rPr lang="de-DE" dirty="0">
                <a:sym typeface="Wingdings 3"/>
              </a:rPr>
              <a:t>Einrichtung der „</a:t>
            </a:r>
            <a:r>
              <a:rPr lang="de-DE" b="1" dirty="0">
                <a:sym typeface="Wingdings 3"/>
              </a:rPr>
              <a:t>E</a:t>
            </a:r>
            <a:r>
              <a:rPr lang="de-DE" dirty="0">
                <a:sym typeface="Wingdings 3"/>
              </a:rPr>
              <a:t>inheitlichen </a:t>
            </a:r>
            <a:r>
              <a:rPr lang="de-DE" b="1" dirty="0">
                <a:sym typeface="Wingdings 3"/>
              </a:rPr>
              <a:t>A</a:t>
            </a:r>
            <a:r>
              <a:rPr lang="de-DE" dirty="0">
                <a:sym typeface="Wingdings 3"/>
              </a:rPr>
              <a:t>nsprechstellen für </a:t>
            </a:r>
            <a:r>
              <a:rPr lang="de-DE" b="1" dirty="0">
                <a:sym typeface="Wingdings 3"/>
              </a:rPr>
              <a:t>A</a:t>
            </a:r>
            <a:r>
              <a:rPr lang="de-DE" dirty="0">
                <a:sym typeface="Wingdings 3"/>
              </a:rPr>
              <a:t>rbeitgeber“ ab 2022</a:t>
            </a:r>
          </a:p>
          <a:p>
            <a:pPr lvl="2"/>
            <a:r>
              <a:rPr lang="de-DE" dirty="0">
                <a:sym typeface="Wingdings 3"/>
              </a:rPr>
              <a:t>Je nach Bundesland bei </a:t>
            </a:r>
            <a:r>
              <a:rPr lang="de-DE" dirty="0"/>
              <a:t>unterschiedlichen Trägern angesiedelt</a:t>
            </a:r>
          </a:p>
          <a:p>
            <a:pPr lvl="2"/>
            <a:r>
              <a:rPr lang="de-DE" dirty="0">
                <a:sym typeface="Wingdings 3"/>
              </a:rPr>
              <a:t>Unterstützung bei Antragstellung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1679968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C6E6CEBE-E5E8-40C8-9E8E-A73C533612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89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93163E62-6AC9-4A93-8D21-A640CB5DC3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BEGLEITENDE HILFE IM ARBEITSLEBEN</a:t>
            </a:r>
            <a:br>
              <a:rPr lang="de-DE" dirty="0"/>
            </a:br>
            <a:r>
              <a:rPr lang="de-DE" dirty="0"/>
              <a:t>Ziele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Ausgleich behinderungsbedingter Nachteile im Arbeitsleben</a:t>
            </a:r>
          </a:p>
          <a:p>
            <a:pPr lvl="2"/>
            <a:r>
              <a:rPr lang="de-DE" dirty="0">
                <a:sym typeface="Wingdings 3"/>
              </a:rPr>
              <a:t>Für Arbeitgeber und schwerbehinderte Menschen akzeptable und individuelle Lösungen</a:t>
            </a:r>
          </a:p>
          <a:p>
            <a:pPr lvl="3"/>
            <a:r>
              <a:rPr lang="de-DE" dirty="0">
                <a:sym typeface="Wingdings 3"/>
              </a:rPr>
              <a:t>Technisch und organisatorisch realisierbar</a:t>
            </a:r>
          </a:p>
          <a:p>
            <a:pPr lvl="3"/>
            <a:r>
              <a:rPr lang="de-DE" dirty="0">
                <a:sym typeface="Wingdings 3"/>
              </a:rPr>
              <a:t>Mit finanzieller Unterstützung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6287413D-85FB-409B-BDE2-1B5B207F4A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1815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FD6B4FB6-E3D7-4CB3-8257-AAB4CBDE03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DAVON HABEN SIE SICHER </a:t>
            </a:r>
            <a:br>
              <a:rPr lang="de-DE" dirty="0"/>
            </a:br>
            <a:r>
              <a:rPr lang="de-DE" dirty="0">
                <a:solidFill>
                  <a:schemeClr val="accent3"/>
                </a:solidFill>
              </a:rPr>
              <a:t>NOCH NIE ETWAS </a:t>
            </a:r>
            <a:r>
              <a:rPr lang="de-DE" dirty="0"/>
              <a:t>GEHÖRT: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Schwerbehinderte Menschen sind nicht ausreichend belastbar.</a:t>
            </a:r>
          </a:p>
          <a:p>
            <a:pPr lvl="2"/>
            <a:r>
              <a:rPr lang="de-DE" dirty="0">
                <a:sym typeface="Wingdings 3"/>
              </a:rPr>
              <a:t>Sie bekommen Zusatzurlaub und sind dadurch teurer.</a:t>
            </a:r>
          </a:p>
          <a:p>
            <a:pPr lvl="2"/>
            <a:r>
              <a:rPr lang="de-DE" dirty="0">
                <a:sym typeface="Wingdings 3"/>
              </a:rPr>
              <a:t>Schwerbehinderten Menschen kann man nicht kündigen.</a:t>
            </a:r>
          </a:p>
          <a:p>
            <a:pPr lvl="2"/>
            <a:r>
              <a:rPr lang="de-DE" dirty="0">
                <a:sym typeface="Wingdings 3"/>
              </a:rPr>
              <a:t>Schwerbehinderte Menschen sind öfter und länger krank.</a:t>
            </a:r>
          </a:p>
          <a:p>
            <a:pPr lvl="2"/>
            <a:r>
              <a:rPr lang="de-DE" dirty="0">
                <a:sym typeface="Wingdings 3"/>
              </a:rPr>
              <a:t>Sie sind nicht überall einsetzbar.</a:t>
            </a:r>
          </a:p>
          <a:p>
            <a:pPr lvl="2"/>
            <a:r>
              <a:rPr lang="de-DE" dirty="0">
                <a:sym typeface="Wingdings 3"/>
              </a:rPr>
              <a:t>Sie haben nicht die erforderliche Qualifikation.</a:t>
            </a:r>
          </a:p>
          <a:p>
            <a:pPr lvl="2"/>
            <a:r>
              <a:rPr lang="de-DE" dirty="0">
                <a:sym typeface="Wingdings 3"/>
              </a:rPr>
              <a:t>Die besondere Ausstattung der Arbeitsplätze ist so teuer.</a:t>
            </a:r>
          </a:p>
          <a:p>
            <a:pPr lvl="2"/>
            <a:r>
              <a:rPr lang="de-DE" dirty="0">
                <a:sym typeface="Wingdings 3"/>
              </a:rPr>
              <a:t>Bei Problemen stehe ich allein da.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E1036174-EC2A-45D3-A8A4-AF2C010F30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216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BD6F62F5-9092-4132-B3AE-C8ABC61B82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BEGLEITENDE HILFE IM ARBEITSLEBEN</a:t>
            </a:r>
            <a:br>
              <a:rPr lang="de-DE" dirty="0"/>
            </a:br>
            <a:r>
              <a:rPr lang="de-DE" dirty="0"/>
              <a:t>Lösungen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>
                <a:sym typeface="Wingdings 3"/>
              </a:rPr>
              <a:t>Individuelle Unterstützung, Begleitung und Betreuung ist das Kernstück der Begleitenden Hilfe im Arbeitsleben.</a:t>
            </a:r>
          </a:p>
          <a:p>
            <a:r>
              <a:rPr lang="de-DE" dirty="0">
                <a:sym typeface="Wingdings 3"/>
              </a:rPr>
              <a:t>Beratungsangebot</a:t>
            </a:r>
          </a:p>
          <a:p>
            <a:pPr lvl="2"/>
            <a:r>
              <a:rPr lang="de-DE" dirty="0">
                <a:sym typeface="Wingdings 3"/>
              </a:rPr>
              <a:t>Analyse der Organisation der Arbeitsabläufe</a:t>
            </a:r>
          </a:p>
          <a:p>
            <a:pPr lvl="2"/>
            <a:r>
              <a:rPr lang="de-DE" dirty="0">
                <a:sym typeface="Wingdings 3"/>
              </a:rPr>
              <a:t>Ermittlung des Handlungsbedarfs</a:t>
            </a:r>
          </a:p>
          <a:p>
            <a:pPr lvl="2"/>
            <a:r>
              <a:rPr lang="de-DE" dirty="0">
                <a:sym typeface="Wingdings 3"/>
              </a:rPr>
              <a:t>Betriebswirtschaftlich sinnvolle Lösungen für Arbeitsplätze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238D1DCF-845D-4EB6-8DE4-E87B1FEDC0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2104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94882D43-526D-4F78-8CA7-8D3C4A7D5F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42988" y="2155267"/>
            <a:ext cx="6976213" cy="603720"/>
          </a:xfrm>
        </p:spPr>
        <p:txBody>
          <a:bodyPr/>
          <a:lstStyle/>
          <a:p>
            <a:r>
              <a:rPr lang="de-DE" dirty="0"/>
              <a:t>BEGLEITENDE HILFE IM ARBEITSLEBEN</a:t>
            </a:r>
            <a:br>
              <a:rPr lang="de-DE" dirty="0"/>
            </a:br>
            <a:r>
              <a:rPr lang="de-DE" dirty="0"/>
              <a:t>Voraussetzungen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>
          <a:xfrm>
            <a:off x="1042988" y="3064405"/>
            <a:ext cx="6985000" cy="3600450"/>
          </a:xfrm>
        </p:spPr>
        <p:txBody>
          <a:bodyPr/>
          <a:lstStyle/>
          <a:p>
            <a:pPr lvl="2"/>
            <a:r>
              <a:rPr lang="de-DE" dirty="0">
                <a:sym typeface="Wingdings 3"/>
              </a:rPr>
              <a:t>Antragstellung vor Auftragserteilung</a:t>
            </a:r>
          </a:p>
          <a:p>
            <a:pPr lvl="2"/>
            <a:r>
              <a:rPr lang="de-DE" dirty="0">
                <a:sym typeface="Wingdings 3"/>
              </a:rPr>
              <a:t>Förderhöhe bis zu den notwendigen Kosten unter Berücksichtigung des wirtschaftlichen Vorteils des Arbeitgebers</a:t>
            </a:r>
          </a:p>
          <a:p>
            <a:pPr lvl="2"/>
            <a:r>
              <a:rPr lang="de-DE" dirty="0">
                <a:sym typeface="Wingdings 3"/>
              </a:rPr>
              <a:t>Ggf.  Arbeitsplatzbindung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0E019137-E081-41D2-9D8E-6030C7FF16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71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76A401B0-F1E3-46D8-A8C9-3C519F3BAC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AN ARBEITGEBER</a:t>
            </a:r>
            <a:br>
              <a:rPr lang="de-DE" dirty="0"/>
            </a:br>
            <a:r>
              <a:rPr lang="de-DE" b="1" dirty="0">
                <a:sym typeface="Wingdings 3"/>
              </a:rPr>
              <a:t>Arbeits- und Ausbildungsplätze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0" dirty="0">
                <a:sym typeface="Wingdings 3"/>
              </a:rPr>
              <a:t>Förderfähige Maßnahmen</a:t>
            </a:r>
          </a:p>
          <a:p>
            <a:pPr lvl="2"/>
            <a:r>
              <a:rPr lang="de-DE" dirty="0">
                <a:sym typeface="Wingdings 3"/>
              </a:rPr>
              <a:t>Behinderungsgerechte Einrichtung und Unterhaltung der Arbeitsstätten</a:t>
            </a:r>
          </a:p>
          <a:p>
            <a:pPr lvl="2"/>
            <a:r>
              <a:rPr lang="de-DE" dirty="0">
                <a:sym typeface="Wingdings 3"/>
              </a:rPr>
              <a:t>Ausstattung mit technischen Arbeitshilfen</a:t>
            </a:r>
          </a:p>
          <a:p>
            <a:pPr lvl="2"/>
            <a:r>
              <a:rPr lang="de-DE" dirty="0">
                <a:sym typeface="Wingdings 3"/>
              </a:rPr>
              <a:t>Ausbildung </a:t>
            </a:r>
          </a:p>
          <a:p>
            <a:pPr lvl="2"/>
            <a:r>
              <a:rPr lang="de-DE" dirty="0">
                <a:sym typeface="Wingdings 3"/>
              </a:rPr>
              <a:t>Ersatzbeschaffung, Anpassung an technische Weiterentwicklung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/>
              <a:t>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xmlns="" id="{A9B6D6B0-CEDE-4161-9282-305338A62FD6}"/>
              </a:ext>
            </a:extLst>
          </p:cNvPr>
          <p:cNvSpPr txBox="1">
            <a:spLocks/>
          </p:cNvSpPr>
          <p:nvPr/>
        </p:nvSpPr>
        <p:spPr>
          <a:xfrm>
            <a:off x="1790700" y="2492896"/>
            <a:ext cx="6228500" cy="2952328"/>
          </a:xfrm>
          <a:prstGeom prst="rect">
            <a:avLst/>
          </a:prstGeom>
          <a:solidFill>
            <a:srgbClr val="E4E4E4"/>
          </a:solidFill>
          <a:ln w="3175">
            <a:solidFill>
              <a:srgbClr val="E2E2E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C70E7E38-502F-4023-A3BA-6CAAF96E1558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4091E6E6-9B93-49C3-85C6-D65E9930B9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xmlns="" id="{4091E6E6-9B93-49C3-85C6-D65E9930B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EC27EDDB-E03B-4B99-8879-BCB1C098C6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AN ARBEITGEBER</a:t>
            </a:r>
            <a:br>
              <a:rPr lang="de-DE" dirty="0"/>
            </a:br>
            <a:r>
              <a:rPr lang="de-DE" dirty="0"/>
              <a:t>Außergewöhnliche Belastungen (1/4)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225E7C8E-6753-45D5-8FFE-CA442D510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/>
              <a:t>T5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861DB95D-AFC3-4AF0-8833-B71F0DEEC275}"/>
              </a:ext>
            </a:extLst>
          </p:cNvPr>
          <p:cNvGrpSpPr/>
          <p:nvPr/>
        </p:nvGrpSpPr>
        <p:grpSpPr>
          <a:xfrm>
            <a:off x="1971652" y="2410569"/>
            <a:ext cx="5838848" cy="2936769"/>
            <a:chOff x="1042988" y="3248882"/>
            <a:chExt cx="7032616" cy="2323663"/>
          </a:xfrm>
        </p:grpSpPr>
        <p:sp>
          <p:nvSpPr>
            <p:cNvPr id="13" name="Inhaltsplatzhalter 28">
              <a:extLst>
                <a:ext uri="{FF2B5EF4-FFF2-40B4-BE49-F238E27FC236}">
                  <a16:creationId xmlns:a16="http://schemas.microsoft.com/office/drawing/2014/main" xmlns="" id="{378E5AF6-2380-46CE-9A06-3158ECD14744}"/>
                </a:ext>
              </a:extLst>
            </p:cNvPr>
            <p:cNvSpPr txBox="1">
              <a:spLocks/>
            </p:cNvSpPr>
            <p:nvPr/>
          </p:nvSpPr>
          <p:spPr>
            <a:xfrm>
              <a:off x="1042988" y="3248882"/>
              <a:ext cx="3384550" cy="61420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tabLst>
                  <a:tab pos="533400" algn="l"/>
                </a:tabLst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61950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714375" indent="-352425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076325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Personelle</a:t>
              </a:r>
              <a:br>
                <a:rPr lang="de-DE" dirty="0"/>
              </a:br>
              <a:r>
                <a:rPr lang="de-DE" dirty="0"/>
                <a:t>Unterstützung </a:t>
              </a:r>
            </a:p>
          </p:txBody>
        </p:sp>
        <p:sp>
          <p:nvSpPr>
            <p:cNvPr id="15" name="Inhaltsplatzhalter 28">
              <a:extLst>
                <a:ext uri="{FF2B5EF4-FFF2-40B4-BE49-F238E27FC236}">
                  <a16:creationId xmlns:a16="http://schemas.microsoft.com/office/drawing/2014/main" xmlns="" id="{781A2DD9-2A96-40AE-8BE8-B14A19336E70}"/>
                </a:ext>
              </a:extLst>
            </p:cNvPr>
            <p:cNvSpPr txBox="1">
              <a:spLocks/>
            </p:cNvSpPr>
            <p:nvPr/>
          </p:nvSpPr>
          <p:spPr>
            <a:xfrm>
              <a:off x="1042988" y="4017760"/>
              <a:ext cx="3384550" cy="15547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tabLst>
                  <a:tab pos="533400" algn="l"/>
                </a:tabLst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61950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714375" indent="-352425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076325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r>
                <a:rPr lang="de-DE" dirty="0"/>
                <a:t>zur Unterweisung</a:t>
              </a:r>
            </a:p>
            <a:p>
              <a:pPr lvl="2"/>
              <a:r>
                <a:rPr lang="de-DE" dirty="0"/>
                <a:t>zur arbeitsbegleitenden Betreuung</a:t>
              </a:r>
            </a:p>
            <a:p>
              <a:pPr lvl="2"/>
              <a:r>
                <a:rPr lang="de-DE" dirty="0"/>
                <a:t>für Handreichungen</a:t>
              </a:r>
            </a:p>
          </p:txBody>
        </p:sp>
        <p:sp>
          <p:nvSpPr>
            <p:cNvPr id="16" name="Inhaltsplatzhalter 28">
              <a:extLst>
                <a:ext uri="{FF2B5EF4-FFF2-40B4-BE49-F238E27FC236}">
                  <a16:creationId xmlns:a16="http://schemas.microsoft.com/office/drawing/2014/main" xmlns="" id="{8F19BFE9-52D5-4627-9385-F97054546D3B}"/>
                </a:ext>
              </a:extLst>
            </p:cNvPr>
            <p:cNvSpPr txBox="1">
              <a:spLocks/>
            </p:cNvSpPr>
            <p:nvPr/>
          </p:nvSpPr>
          <p:spPr>
            <a:xfrm>
              <a:off x="4499620" y="3248882"/>
              <a:ext cx="3384550" cy="61420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tabLst>
                  <a:tab pos="533400" algn="l"/>
                </a:tabLst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61950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714375" indent="-352425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076325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Behinderungsbedingte Leistungseinschränkung</a:t>
              </a:r>
            </a:p>
          </p:txBody>
        </p:sp>
        <p:sp>
          <p:nvSpPr>
            <p:cNvPr id="17" name="Inhaltsplatzhalter 28">
              <a:extLst>
                <a:ext uri="{FF2B5EF4-FFF2-40B4-BE49-F238E27FC236}">
                  <a16:creationId xmlns:a16="http://schemas.microsoft.com/office/drawing/2014/main" xmlns="" id="{43428434-A6D3-4D62-92B5-FD5056F5DC77}"/>
                </a:ext>
              </a:extLst>
            </p:cNvPr>
            <p:cNvSpPr txBox="1">
              <a:spLocks/>
            </p:cNvSpPr>
            <p:nvPr/>
          </p:nvSpPr>
          <p:spPr>
            <a:xfrm>
              <a:off x="4499617" y="4017760"/>
              <a:ext cx="3473864" cy="14931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accent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tabLst>
                  <a:tab pos="533400" algn="l"/>
                </a:tabLst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61950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714375" indent="-352425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076325" indent="-361950" algn="l" defTabSz="914400" rtl="0" eaLnBrk="1" latinLnBrk="0" hangingPunct="1">
                <a:lnSpc>
                  <a:spcPct val="13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►"/>
                <a:defRPr sz="16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r>
                <a:rPr lang="de-DE" dirty="0"/>
                <a:t>liegt vor, wenn die Leistung wesentlich und nicht nur vorübergehend unter der Normalleistung vergleich-barer nicht behinderter Arbeitnehmer liegt</a:t>
              </a: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xmlns="" id="{DC04971C-5DB9-45CC-922D-E922E5526A82}"/>
                </a:ext>
              </a:extLst>
            </p:cNvPr>
            <p:cNvCxnSpPr>
              <a:cxnSpLocks/>
            </p:cNvCxnSpPr>
            <p:nvPr/>
          </p:nvCxnSpPr>
          <p:spPr>
            <a:xfrm>
              <a:off x="1042988" y="3944057"/>
              <a:ext cx="31319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xmlns="" id="{8C9BEA57-6FD9-4CB0-9700-09D45F3E6EFE}"/>
                </a:ext>
              </a:extLst>
            </p:cNvPr>
            <p:cNvCxnSpPr>
              <a:cxnSpLocks/>
            </p:cNvCxnSpPr>
            <p:nvPr/>
          </p:nvCxnSpPr>
          <p:spPr>
            <a:xfrm>
              <a:off x="4499620" y="3944057"/>
              <a:ext cx="35759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55B7F16A-008A-4E0A-8EDA-8F39D61C1DFE}"/>
              </a:ext>
            </a:extLst>
          </p:cNvPr>
          <p:cNvGrpSpPr/>
          <p:nvPr/>
        </p:nvGrpSpPr>
        <p:grpSpPr>
          <a:xfrm>
            <a:off x="1135330" y="2625063"/>
            <a:ext cx="499062" cy="414528"/>
            <a:chOff x="7073570" y="1171438"/>
            <a:chExt cx="777602" cy="645889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xmlns="" id="{D9A69A28-FF78-4719-B4F8-967C91402A02}"/>
                </a:ext>
              </a:extLst>
            </p:cNvPr>
            <p:cNvGrpSpPr/>
            <p:nvPr/>
          </p:nvGrpSpPr>
          <p:grpSpPr>
            <a:xfrm>
              <a:off x="7073570" y="1171438"/>
              <a:ext cx="777602" cy="645889"/>
              <a:chOff x="3308118" y="910424"/>
              <a:chExt cx="4245621" cy="3526485"/>
            </a:xfrm>
            <a:solidFill>
              <a:srgbClr val="9F4C89"/>
            </a:solidFill>
          </p:grpSpPr>
          <p:sp>
            <p:nvSpPr>
              <p:cNvPr id="33" name="Abgerundetes Rechteck 1266">
                <a:extLst>
                  <a:ext uri="{FF2B5EF4-FFF2-40B4-BE49-F238E27FC236}">
                    <a16:creationId xmlns:a16="http://schemas.microsoft.com/office/drawing/2014/main" xmlns="" id="{DAE9D12C-D785-4776-9281-CB3B0774231A}"/>
                  </a:ext>
                </a:extLst>
              </p:cNvPr>
              <p:cNvSpPr/>
              <p:nvPr/>
            </p:nvSpPr>
            <p:spPr>
              <a:xfrm rot="3047033">
                <a:off x="2929291" y="3630739"/>
                <a:ext cx="1184997" cy="42734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ihandform 1267">
                <a:extLst>
                  <a:ext uri="{FF2B5EF4-FFF2-40B4-BE49-F238E27FC236}">
                    <a16:creationId xmlns:a16="http://schemas.microsoft.com/office/drawing/2014/main" xmlns="" id="{E4CAF404-923F-4673-8B2F-F9ACEA539988}"/>
                  </a:ext>
                </a:extLst>
              </p:cNvPr>
              <p:cNvSpPr/>
              <p:nvPr/>
            </p:nvSpPr>
            <p:spPr>
              <a:xfrm>
                <a:off x="3438939" y="910424"/>
                <a:ext cx="4114800" cy="3132814"/>
              </a:xfrm>
              <a:custGeom>
                <a:avLst/>
                <a:gdLst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  <a:gd name="connsiteX0" fmla="*/ 0 w 4114800"/>
                  <a:gd name="connsiteY0" fmla="*/ 2373465 h 3132814"/>
                  <a:gd name="connsiteX1" fmla="*/ 449249 w 4114800"/>
                  <a:gd name="connsiteY1" fmla="*/ 1570383 h 3132814"/>
                  <a:gd name="connsiteX2" fmla="*/ 636104 w 4114800"/>
                  <a:gd name="connsiteY2" fmla="*/ 1296063 h 3132814"/>
                  <a:gd name="connsiteX3" fmla="*/ 850790 w 4114800"/>
                  <a:gd name="connsiteY3" fmla="*/ 1204623 h 3132814"/>
                  <a:gd name="connsiteX4" fmla="*/ 1129085 w 4114800"/>
                  <a:gd name="connsiteY4" fmla="*/ 1141013 h 3132814"/>
                  <a:gd name="connsiteX5" fmla="*/ 1025718 w 4114800"/>
                  <a:gd name="connsiteY5" fmla="*/ 461176 h 3132814"/>
                  <a:gd name="connsiteX6" fmla="*/ 1033670 w 4114800"/>
                  <a:gd name="connsiteY6" fmla="*/ 425395 h 3132814"/>
                  <a:gd name="connsiteX7" fmla="*/ 1049572 w 4114800"/>
                  <a:gd name="connsiteY7" fmla="*/ 409493 h 3132814"/>
                  <a:gd name="connsiteX8" fmla="*/ 1081378 w 4114800"/>
                  <a:gd name="connsiteY8" fmla="*/ 389614 h 3132814"/>
                  <a:gd name="connsiteX9" fmla="*/ 1160891 w 4114800"/>
                  <a:gd name="connsiteY9" fmla="*/ 377687 h 3132814"/>
                  <a:gd name="connsiteX10" fmla="*/ 3844456 w 4114800"/>
                  <a:gd name="connsiteY10" fmla="*/ 0 h 3132814"/>
                  <a:gd name="connsiteX11" fmla="*/ 3872285 w 4114800"/>
                  <a:gd name="connsiteY11" fmla="*/ 7952 h 3132814"/>
                  <a:gd name="connsiteX12" fmla="*/ 3896139 w 4114800"/>
                  <a:gd name="connsiteY12" fmla="*/ 27830 h 3132814"/>
                  <a:gd name="connsiteX13" fmla="*/ 3908066 w 4114800"/>
                  <a:gd name="connsiteY13" fmla="*/ 51684 h 3132814"/>
                  <a:gd name="connsiteX14" fmla="*/ 4110824 w 4114800"/>
                  <a:gd name="connsiteY14" fmla="*/ 1502797 h 3132814"/>
                  <a:gd name="connsiteX15" fmla="*/ 4114800 w 4114800"/>
                  <a:gd name="connsiteY15" fmla="*/ 1558456 h 3132814"/>
                  <a:gd name="connsiteX16" fmla="*/ 4094922 w 4114800"/>
                  <a:gd name="connsiteY16" fmla="*/ 1582310 h 3132814"/>
                  <a:gd name="connsiteX17" fmla="*/ 4079019 w 4114800"/>
                  <a:gd name="connsiteY17" fmla="*/ 1610139 h 3132814"/>
                  <a:gd name="connsiteX18" fmla="*/ 4035287 w 4114800"/>
                  <a:gd name="connsiteY18" fmla="*/ 1630018 h 3132814"/>
                  <a:gd name="connsiteX19" fmla="*/ 1991802 w 4114800"/>
                  <a:gd name="connsiteY19" fmla="*/ 1920240 h 3132814"/>
                  <a:gd name="connsiteX20" fmla="*/ 1983851 w 4114800"/>
                  <a:gd name="connsiteY20" fmla="*/ 2011680 h 3132814"/>
                  <a:gd name="connsiteX21" fmla="*/ 1967948 w 4114800"/>
                  <a:gd name="connsiteY21" fmla="*/ 2095169 h 3132814"/>
                  <a:gd name="connsiteX22" fmla="*/ 1864581 w 4114800"/>
                  <a:gd name="connsiteY22" fmla="*/ 2190585 h 3132814"/>
                  <a:gd name="connsiteX23" fmla="*/ 1785068 w 4114800"/>
                  <a:gd name="connsiteY23" fmla="*/ 2250219 h 3132814"/>
                  <a:gd name="connsiteX24" fmla="*/ 1717482 w 4114800"/>
                  <a:gd name="connsiteY24" fmla="*/ 2286000 h 3132814"/>
                  <a:gd name="connsiteX25" fmla="*/ 1614115 w 4114800"/>
                  <a:gd name="connsiteY25" fmla="*/ 2317806 h 3132814"/>
                  <a:gd name="connsiteX26" fmla="*/ 1542553 w 4114800"/>
                  <a:gd name="connsiteY26" fmla="*/ 2317806 h 3132814"/>
                  <a:gd name="connsiteX27" fmla="*/ 1630018 w 4114800"/>
                  <a:gd name="connsiteY27" fmla="*/ 2130950 h 3132814"/>
                  <a:gd name="connsiteX28" fmla="*/ 1713506 w 4114800"/>
                  <a:gd name="connsiteY28" fmla="*/ 2043486 h 3132814"/>
                  <a:gd name="connsiteX29" fmla="*/ 1793019 w 4114800"/>
                  <a:gd name="connsiteY29" fmla="*/ 1967948 h 3132814"/>
                  <a:gd name="connsiteX30" fmla="*/ 1963972 w 4114800"/>
                  <a:gd name="connsiteY30" fmla="*/ 1872533 h 3132814"/>
                  <a:gd name="connsiteX31" fmla="*/ 2095169 w 4114800"/>
                  <a:gd name="connsiteY31" fmla="*/ 1769166 h 3132814"/>
                  <a:gd name="connsiteX32" fmla="*/ 2158779 w 4114800"/>
                  <a:gd name="connsiteY32" fmla="*/ 1701579 h 3132814"/>
                  <a:gd name="connsiteX33" fmla="*/ 3649649 w 4114800"/>
                  <a:gd name="connsiteY33" fmla="*/ 1502797 h 3132814"/>
                  <a:gd name="connsiteX34" fmla="*/ 3880237 w 4114800"/>
                  <a:gd name="connsiteY34" fmla="*/ 1184745 h 3132814"/>
                  <a:gd name="connsiteX35" fmla="*/ 3776870 w 4114800"/>
                  <a:gd name="connsiteY35" fmla="*/ 473103 h 3132814"/>
                  <a:gd name="connsiteX36" fmla="*/ 3462793 w 4114800"/>
                  <a:gd name="connsiteY36" fmla="*/ 242515 h 3132814"/>
                  <a:gd name="connsiteX37" fmla="*/ 1498821 w 4114800"/>
                  <a:gd name="connsiteY37" fmla="*/ 516835 h 3132814"/>
                  <a:gd name="connsiteX38" fmla="*/ 1264258 w 4114800"/>
                  <a:gd name="connsiteY38" fmla="*/ 830912 h 3132814"/>
                  <a:gd name="connsiteX39" fmla="*/ 1359673 w 4114800"/>
                  <a:gd name="connsiteY39" fmla="*/ 1554480 h 3132814"/>
                  <a:gd name="connsiteX40" fmla="*/ 1152939 w 4114800"/>
                  <a:gd name="connsiteY40" fmla="*/ 1741336 h 3132814"/>
                  <a:gd name="connsiteX41" fmla="*/ 1057524 w 4114800"/>
                  <a:gd name="connsiteY41" fmla="*/ 1773141 h 3132814"/>
                  <a:gd name="connsiteX42" fmla="*/ 787179 w 4114800"/>
                  <a:gd name="connsiteY42" fmla="*/ 1872533 h 3132814"/>
                  <a:gd name="connsiteX43" fmla="*/ 759350 w 4114800"/>
                  <a:gd name="connsiteY43" fmla="*/ 1892411 h 3132814"/>
                  <a:gd name="connsiteX44" fmla="*/ 763325 w 4114800"/>
                  <a:gd name="connsiteY44" fmla="*/ 1920240 h 3132814"/>
                  <a:gd name="connsiteX45" fmla="*/ 775252 w 4114800"/>
                  <a:gd name="connsiteY45" fmla="*/ 1948070 h 3132814"/>
                  <a:gd name="connsiteX46" fmla="*/ 803082 w 4114800"/>
                  <a:gd name="connsiteY46" fmla="*/ 1944094 h 3132814"/>
                  <a:gd name="connsiteX47" fmla="*/ 1156915 w 4114800"/>
                  <a:gd name="connsiteY47" fmla="*/ 1816873 h 3132814"/>
                  <a:gd name="connsiteX48" fmla="*/ 1319917 w 4114800"/>
                  <a:gd name="connsiteY48" fmla="*/ 1693628 h 3132814"/>
                  <a:gd name="connsiteX49" fmla="*/ 1494845 w 4114800"/>
                  <a:gd name="connsiteY49" fmla="*/ 1526651 h 3132814"/>
                  <a:gd name="connsiteX50" fmla="*/ 1653871 w 4114800"/>
                  <a:gd name="connsiteY50" fmla="*/ 1375576 h 3132814"/>
                  <a:gd name="connsiteX51" fmla="*/ 1785068 w 4114800"/>
                  <a:gd name="connsiteY51" fmla="*/ 1311966 h 3132814"/>
                  <a:gd name="connsiteX52" fmla="*/ 1932167 w 4114800"/>
                  <a:gd name="connsiteY52" fmla="*/ 1280160 h 3132814"/>
                  <a:gd name="connsiteX53" fmla="*/ 2047461 w 4114800"/>
                  <a:gd name="connsiteY53" fmla="*/ 1292087 h 3132814"/>
                  <a:gd name="connsiteX54" fmla="*/ 2099144 w 4114800"/>
                  <a:gd name="connsiteY54" fmla="*/ 1347746 h 3132814"/>
                  <a:gd name="connsiteX55" fmla="*/ 2126974 w 4114800"/>
                  <a:gd name="connsiteY55" fmla="*/ 1407381 h 3132814"/>
                  <a:gd name="connsiteX56" fmla="*/ 2134925 w 4114800"/>
                  <a:gd name="connsiteY56" fmla="*/ 1474967 h 3132814"/>
                  <a:gd name="connsiteX57" fmla="*/ 2126974 w 4114800"/>
                  <a:gd name="connsiteY57" fmla="*/ 1542553 h 3132814"/>
                  <a:gd name="connsiteX58" fmla="*/ 2107096 w 4114800"/>
                  <a:gd name="connsiteY58" fmla="*/ 1606164 h 3132814"/>
                  <a:gd name="connsiteX59" fmla="*/ 2075291 w 4114800"/>
                  <a:gd name="connsiteY59" fmla="*/ 1673750 h 3132814"/>
                  <a:gd name="connsiteX60" fmla="*/ 2031558 w 4114800"/>
                  <a:gd name="connsiteY60" fmla="*/ 1729409 h 3132814"/>
                  <a:gd name="connsiteX61" fmla="*/ 1983851 w 4114800"/>
                  <a:gd name="connsiteY61" fmla="*/ 1757239 h 3132814"/>
                  <a:gd name="connsiteX62" fmla="*/ 1936143 w 4114800"/>
                  <a:gd name="connsiteY62" fmla="*/ 1793019 h 3132814"/>
                  <a:gd name="connsiteX63" fmla="*/ 1769165 w 4114800"/>
                  <a:gd name="connsiteY63" fmla="*/ 1900362 h 3132814"/>
                  <a:gd name="connsiteX64" fmla="*/ 1701579 w 4114800"/>
                  <a:gd name="connsiteY64" fmla="*/ 1952046 h 3132814"/>
                  <a:gd name="connsiteX65" fmla="*/ 1622066 w 4114800"/>
                  <a:gd name="connsiteY65" fmla="*/ 2023607 h 3132814"/>
                  <a:gd name="connsiteX66" fmla="*/ 1590261 w 4114800"/>
                  <a:gd name="connsiteY66" fmla="*/ 2071315 h 3132814"/>
                  <a:gd name="connsiteX67" fmla="*/ 1550504 w 4114800"/>
                  <a:gd name="connsiteY67" fmla="*/ 2150828 h 3132814"/>
                  <a:gd name="connsiteX68" fmla="*/ 1467016 w 4114800"/>
                  <a:gd name="connsiteY68" fmla="*/ 2321781 h 3132814"/>
                  <a:gd name="connsiteX69" fmla="*/ 1407381 w 4114800"/>
                  <a:gd name="connsiteY69" fmla="*/ 2441051 h 3132814"/>
                  <a:gd name="connsiteX70" fmla="*/ 1311965 w 4114800"/>
                  <a:gd name="connsiteY70" fmla="*/ 2627906 h 3132814"/>
                  <a:gd name="connsiteX71" fmla="*/ 1240404 w 4114800"/>
                  <a:gd name="connsiteY71" fmla="*/ 2747176 h 3132814"/>
                  <a:gd name="connsiteX72" fmla="*/ 1164866 w 4114800"/>
                  <a:gd name="connsiteY72" fmla="*/ 2838616 h 3132814"/>
                  <a:gd name="connsiteX73" fmla="*/ 1053548 w 4114800"/>
                  <a:gd name="connsiteY73" fmla="*/ 2930056 h 3132814"/>
                  <a:gd name="connsiteX74" fmla="*/ 938254 w 4114800"/>
                  <a:gd name="connsiteY74" fmla="*/ 3017520 h 3132814"/>
                  <a:gd name="connsiteX75" fmla="*/ 779228 w 4114800"/>
                  <a:gd name="connsiteY75" fmla="*/ 3089082 h 3132814"/>
                  <a:gd name="connsiteX76" fmla="*/ 624178 w 4114800"/>
                  <a:gd name="connsiteY76" fmla="*/ 3132814 h 3132814"/>
                  <a:gd name="connsiteX77" fmla="*/ 0 w 4114800"/>
                  <a:gd name="connsiteY77" fmla="*/ 2373465 h 313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4114800" h="3132814">
                    <a:moveTo>
                      <a:pt x="0" y="2373465"/>
                    </a:moveTo>
                    <a:lnTo>
                      <a:pt x="449249" y="1570383"/>
                    </a:lnTo>
                    <a:lnTo>
                      <a:pt x="636104" y="1296063"/>
                    </a:lnTo>
                    <a:lnTo>
                      <a:pt x="850790" y="1204623"/>
                    </a:lnTo>
                    <a:lnTo>
                      <a:pt x="1129085" y="1141013"/>
                    </a:lnTo>
                    <a:lnTo>
                      <a:pt x="1025718" y="461176"/>
                    </a:lnTo>
                    <a:lnTo>
                      <a:pt x="1033670" y="425395"/>
                    </a:lnTo>
                    <a:lnTo>
                      <a:pt x="1049572" y="409493"/>
                    </a:lnTo>
                    <a:lnTo>
                      <a:pt x="1081378" y="389614"/>
                    </a:lnTo>
                    <a:lnTo>
                      <a:pt x="1160891" y="377687"/>
                    </a:lnTo>
                    <a:lnTo>
                      <a:pt x="3844456" y="0"/>
                    </a:lnTo>
                    <a:lnTo>
                      <a:pt x="3872285" y="7952"/>
                    </a:lnTo>
                    <a:lnTo>
                      <a:pt x="3896139" y="27830"/>
                    </a:lnTo>
                    <a:lnTo>
                      <a:pt x="3908066" y="51684"/>
                    </a:lnTo>
                    <a:lnTo>
                      <a:pt x="4110824" y="1502797"/>
                    </a:lnTo>
                    <a:lnTo>
                      <a:pt x="4114800" y="1558456"/>
                    </a:lnTo>
                    <a:lnTo>
                      <a:pt x="4094922" y="1582310"/>
                    </a:lnTo>
                    <a:lnTo>
                      <a:pt x="4079019" y="1610139"/>
                    </a:lnTo>
                    <a:lnTo>
                      <a:pt x="4035287" y="1630018"/>
                    </a:lnTo>
                    <a:lnTo>
                      <a:pt x="1991802" y="1920240"/>
                    </a:lnTo>
                    <a:lnTo>
                      <a:pt x="1983851" y="2011680"/>
                    </a:lnTo>
                    <a:lnTo>
                      <a:pt x="1967948" y="2095169"/>
                    </a:lnTo>
                    <a:lnTo>
                      <a:pt x="1864581" y="2190585"/>
                    </a:lnTo>
                    <a:lnTo>
                      <a:pt x="1785068" y="2250219"/>
                    </a:lnTo>
                    <a:lnTo>
                      <a:pt x="1717482" y="2286000"/>
                    </a:lnTo>
                    <a:lnTo>
                      <a:pt x="1614115" y="2317806"/>
                    </a:lnTo>
                    <a:lnTo>
                      <a:pt x="1542553" y="2317806"/>
                    </a:lnTo>
                    <a:lnTo>
                      <a:pt x="1630018" y="2130950"/>
                    </a:lnTo>
                    <a:lnTo>
                      <a:pt x="1713506" y="2043486"/>
                    </a:lnTo>
                    <a:lnTo>
                      <a:pt x="1793019" y="1967948"/>
                    </a:lnTo>
                    <a:lnTo>
                      <a:pt x="1963972" y="1872533"/>
                    </a:lnTo>
                    <a:lnTo>
                      <a:pt x="2095169" y="1769166"/>
                    </a:lnTo>
                    <a:lnTo>
                      <a:pt x="2158779" y="1701579"/>
                    </a:lnTo>
                    <a:lnTo>
                      <a:pt x="3649649" y="1502797"/>
                    </a:lnTo>
                    <a:cubicBezTo>
                      <a:pt x="3635072" y="1372926"/>
                      <a:pt x="3688080" y="1227151"/>
                      <a:pt x="3880237" y="1184745"/>
                    </a:cubicBezTo>
                    <a:lnTo>
                      <a:pt x="3776870" y="473103"/>
                    </a:lnTo>
                    <a:cubicBezTo>
                      <a:pt x="3620495" y="475753"/>
                      <a:pt x="3519777" y="426720"/>
                      <a:pt x="3462793" y="242515"/>
                    </a:cubicBezTo>
                    <a:lnTo>
                      <a:pt x="1498821" y="516835"/>
                    </a:lnTo>
                    <a:cubicBezTo>
                      <a:pt x="1484243" y="657308"/>
                      <a:pt x="1469666" y="769952"/>
                      <a:pt x="1264258" y="830912"/>
                    </a:cubicBezTo>
                    <a:lnTo>
                      <a:pt x="1359673" y="1554480"/>
                    </a:lnTo>
                    <a:lnTo>
                      <a:pt x="1152939" y="1741336"/>
                    </a:lnTo>
                    <a:lnTo>
                      <a:pt x="1057524" y="1773141"/>
                    </a:lnTo>
                    <a:lnTo>
                      <a:pt x="787179" y="1872533"/>
                    </a:lnTo>
                    <a:lnTo>
                      <a:pt x="759350" y="1892411"/>
                    </a:lnTo>
                    <a:lnTo>
                      <a:pt x="763325" y="1920240"/>
                    </a:lnTo>
                    <a:lnTo>
                      <a:pt x="775252" y="1948070"/>
                    </a:lnTo>
                    <a:lnTo>
                      <a:pt x="803082" y="1944094"/>
                    </a:lnTo>
                    <a:lnTo>
                      <a:pt x="1156915" y="1816873"/>
                    </a:lnTo>
                    <a:lnTo>
                      <a:pt x="1319917" y="1693628"/>
                    </a:lnTo>
                    <a:lnTo>
                      <a:pt x="1494845" y="1526651"/>
                    </a:lnTo>
                    <a:lnTo>
                      <a:pt x="1653871" y="1375576"/>
                    </a:lnTo>
                    <a:lnTo>
                      <a:pt x="1785068" y="1311966"/>
                    </a:lnTo>
                    <a:lnTo>
                      <a:pt x="1932167" y="1280160"/>
                    </a:lnTo>
                    <a:lnTo>
                      <a:pt x="2047461" y="1292087"/>
                    </a:lnTo>
                    <a:lnTo>
                      <a:pt x="2099144" y="1347746"/>
                    </a:lnTo>
                    <a:lnTo>
                      <a:pt x="2126974" y="1407381"/>
                    </a:lnTo>
                    <a:lnTo>
                      <a:pt x="2134925" y="1474967"/>
                    </a:lnTo>
                    <a:lnTo>
                      <a:pt x="2126974" y="1542553"/>
                    </a:lnTo>
                    <a:lnTo>
                      <a:pt x="2107096" y="1606164"/>
                    </a:lnTo>
                    <a:lnTo>
                      <a:pt x="2075291" y="1673750"/>
                    </a:lnTo>
                    <a:lnTo>
                      <a:pt x="2031558" y="1729409"/>
                    </a:lnTo>
                    <a:lnTo>
                      <a:pt x="1983851" y="1757239"/>
                    </a:lnTo>
                    <a:lnTo>
                      <a:pt x="1936143" y="1793019"/>
                    </a:lnTo>
                    <a:lnTo>
                      <a:pt x="1769165" y="1900362"/>
                    </a:lnTo>
                    <a:lnTo>
                      <a:pt x="1701579" y="1952046"/>
                    </a:lnTo>
                    <a:lnTo>
                      <a:pt x="1622066" y="2023607"/>
                    </a:lnTo>
                    <a:lnTo>
                      <a:pt x="1590261" y="2071315"/>
                    </a:lnTo>
                    <a:lnTo>
                      <a:pt x="1550504" y="2150828"/>
                    </a:lnTo>
                    <a:lnTo>
                      <a:pt x="1467016" y="2321781"/>
                    </a:lnTo>
                    <a:lnTo>
                      <a:pt x="1407381" y="2441051"/>
                    </a:lnTo>
                    <a:lnTo>
                      <a:pt x="1311965" y="2627906"/>
                    </a:lnTo>
                    <a:lnTo>
                      <a:pt x="1240404" y="2747176"/>
                    </a:lnTo>
                    <a:lnTo>
                      <a:pt x="1164866" y="2838616"/>
                    </a:lnTo>
                    <a:lnTo>
                      <a:pt x="1053548" y="2930056"/>
                    </a:lnTo>
                    <a:lnTo>
                      <a:pt x="938254" y="3017520"/>
                    </a:lnTo>
                    <a:lnTo>
                      <a:pt x="779228" y="3089082"/>
                    </a:lnTo>
                    <a:lnTo>
                      <a:pt x="624178" y="3132814"/>
                    </a:lnTo>
                    <a:lnTo>
                      <a:pt x="0" y="2373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ihandform 1268">
                <a:extLst>
                  <a:ext uri="{FF2B5EF4-FFF2-40B4-BE49-F238E27FC236}">
                    <a16:creationId xmlns:a16="http://schemas.microsoft.com/office/drawing/2014/main" xmlns="" id="{68A209B6-FD40-46AB-B5E7-1E14D7822CC4}"/>
                  </a:ext>
                </a:extLst>
              </p:cNvPr>
              <p:cNvSpPr/>
              <p:nvPr/>
            </p:nvSpPr>
            <p:spPr>
              <a:xfrm>
                <a:off x="4894029" y="3164619"/>
                <a:ext cx="423298" cy="254442"/>
              </a:xfrm>
              <a:custGeom>
                <a:avLst/>
                <a:gdLst>
                  <a:gd name="connsiteX0" fmla="*/ 421419 w 421419"/>
                  <a:gd name="connsiteY0" fmla="*/ 0 h 254442"/>
                  <a:gd name="connsiteX1" fmla="*/ 345882 w 421419"/>
                  <a:gd name="connsiteY1" fmla="*/ 63611 h 254442"/>
                  <a:gd name="connsiteX2" fmla="*/ 254442 w 421419"/>
                  <a:gd name="connsiteY2" fmla="*/ 107343 h 254442"/>
                  <a:gd name="connsiteX3" fmla="*/ 159026 w 421419"/>
                  <a:gd name="connsiteY3" fmla="*/ 131197 h 254442"/>
                  <a:gd name="connsiteX4" fmla="*/ 59635 w 421419"/>
                  <a:gd name="connsiteY4" fmla="*/ 131197 h 254442"/>
                  <a:gd name="connsiteX5" fmla="*/ 0 w 421419"/>
                  <a:gd name="connsiteY5" fmla="*/ 254442 h 254442"/>
                  <a:gd name="connsiteX6" fmla="*/ 103367 w 421419"/>
                  <a:gd name="connsiteY6" fmla="*/ 250466 h 254442"/>
                  <a:gd name="connsiteX7" fmla="*/ 186855 w 421419"/>
                  <a:gd name="connsiteY7" fmla="*/ 234564 h 254442"/>
                  <a:gd name="connsiteX8" fmla="*/ 266369 w 421419"/>
                  <a:gd name="connsiteY8" fmla="*/ 206734 h 254442"/>
                  <a:gd name="connsiteX9" fmla="*/ 381662 w 421419"/>
                  <a:gd name="connsiteY9" fmla="*/ 151075 h 254442"/>
                  <a:gd name="connsiteX10" fmla="*/ 421419 w 421419"/>
                  <a:gd name="connsiteY10" fmla="*/ 0 h 254442"/>
                  <a:gd name="connsiteX0" fmla="*/ 421419 w 423298"/>
                  <a:gd name="connsiteY0" fmla="*/ 0 h 254442"/>
                  <a:gd name="connsiteX1" fmla="*/ 345882 w 423298"/>
                  <a:gd name="connsiteY1" fmla="*/ 63611 h 254442"/>
                  <a:gd name="connsiteX2" fmla="*/ 254442 w 423298"/>
                  <a:gd name="connsiteY2" fmla="*/ 107343 h 254442"/>
                  <a:gd name="connsiteX3" fmla="*/ 159026 w 423298"/>
                  <a:gd name="connsiteY3" fmla="*/ 131197 h 254442"/>
                  <a:gd name="connsiteX4" fmla="*/ 59635 w 423298"/>
                  <a:gd name="connsiteY4" fmla="*/ 131197 h 254442"/>
                  <a:gd name="connsiteX5" fmla="*/ 0 w 423298"/>
                  <a:gd name="connsiteY5" fmla="*/ 254442 h 254442"/>
                  <a:gd name="connsiteX6" fmla="*/ 103367 w 423298"/>
                  <a:gd name="connsiteY6" fmla="*/ 250466 h 254442"/>
                  <a:gd name="connsiteX7" fmla="*/ 186855 w 423298"/>
                  <a:gd name="connsiteY7" fmla="*/ 234564 h 254442"/>
                  <a:gd name="connsiteX8" fmla="*/ 266369 w 423298"/>
                  <a:gd name="connsiteY8" fmla="*/ 206734 h 254442"/>
                  <a:gd name="connsiteX9" fmla="*/ 381662 w 423298"/>
                  <a:gd name="connsiteY9" fmla="*/ 151075 h 254442"/>
                  <a:gd name="connsiteX10" fmla="*/ 421419 w 423298"/>
                  <a:gd name="connsiteY10" fmla="*/ 0 h 2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298" h="254442">
                    <a:moveTo>
                      <a:pt x="421419" y="0"/>
                    </a:moveTo>
                    <a:lnTo>
                      <a:pt x="345882" y="63611"/>
                    </a:lnTo>
                    <a:lnTo>
                      <a:pt x="254442" y="107343"/>
                    </a:lnTo>
                    <a:lnTo>
                      <a:pt x="159026" y="131197"/>
                    </a:lnTo>
                    <a:lnTo>
                      <a:pt x="59635" y="131197"/>
                    </a:lnTo>
                    <a:lnTo>
                      <a:pt x="0" y="254442"/>
                    </a:lnTo>
                    <a:lnTo>
                      <a:pt x="103367" y="250466"/>
                    </a:lnTo>
                    <a:lnTo>
                      <a:pt x="186855" y="234564"/>
                    </a:lnTo>
                    <a:lnTo>
                      <a:pt x="266369" y="206734"/>
                    </a:lnTo>
                    <a:lnTo>
                      <a:pt x="381662" y="151075"/>
                    </a:lnTo>
                    <a:cubicBezTo>
                      <a:pt x="394914" y="100717"/>
                      <a:pt x="432021" y="50358"/>
                      <a:pt x="4214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ihandform 1269">
                <a:extLst>
                  <a:ext uri="{FF2B5EF4-FFF2-40B4-BE49-F238E27FC236}">
                    <a16:creationId xmlns:a16="http://schemas.microsoft.com/office/drawing/2014/main" xmlns="" id="{AA3D1AA5-4891-4AAF-AFF7-347F134865A5}"/>
                  </a:ext>
                </a:extLst>
              </p:cNvPr>
              <p:cNvSpPr/>
              <p:nvPr/>
            </p:nvSpPr>
            <p:spPr>
              <a:xfrm>
                <a:off x="4814515" y="3403158"/>
                <a:ext cx="433346" cy="186856"/>
              </a:xfrm>
              <a:custGeom>
                <a:avLst/>
                <a:gdLst>
                  <a:gd name="connsiteX0" fmla="*/ 47708 w 433346"/>
                  <a:gd name="connsiteY0" fmla="*/ 67586 h 186856"/>
                  <a:gd name="connsiteX1" fmla="*/ 0 w 433346"/>
                  <a:gd name="connsiteY1" fmla="*/ 174929 h 186856"/>
                  <a:gd name="connsiteX2" fmla="*/ 115294 w 433346"/>
                  <a:gd name="connsiteY2" fmla="*/ 186856 h 186856"/>
                  <a:gd name="connsiteX3" fmla="*/ 210709 w 433346"/>
                  <a:gd name="connsiteY3" fmla="*/ 178905 h 186856"/>
                  <a:gd name="connsiteX4" fmla="*/ 310101 w 433346"/>
                  <a:gd name="connsiteY4" fmla="*/ 147099 h 186856"/>
                  <a:gd name="connsiteX5" fmla="*/ 369735 w 433346"/>
                  <a:gd name="connsiteY5" fmla="*/ 115294 h 186856"/>
                  <a:gd name="connsiteX6" fmla="*/ 413468 w 433346"/>
                  <a:gd name="connsiteY6" fmla="*/ 63611 h 186856"/>
                  <a:gd name="connsiteX7" fmla="*/ 433346 w 433346"/>
                  <a:gd name="connsiteY7" fmla="*/ 0 h 186856"/>
                  <a:gd name="connsiteX8" fmla="*/ 361784 w 433346"/>
                  <a:gd name="connsiteY8" fmla="*/ 35781 h 186856"/>
                  <a:gd name="connsiteX9" fmla="*/ 274320 w 433346"/>
                  <a:gd name="connsiteY9" fmla="*/ 71562 h 186856"/>
                  <a:gd name="connsiteX10" fmla="*/ 194807 w 433346"/>
                  <a:gd name="connsiteY10" fmla="*/ 83489 h 186856"/>
                  <a:gd name="connsiteX11" fmla="*/ 103367 w 433346"/>
                  <a:gd name="connsiteY11" fmla="*/ 83489 h 186856"/>
                  <a:gd name="connsiteX12" fmla="*/ 47708 w 433346"/>
                  <a:gd name="connsiteY12" fmla="*/ 67586 h 18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3346" h="186856">
                    <a:moveTo>
                      <a:pt x="47708" y="67586"/>
                    </a:moveTo>
                    <a:lnTo>
                      <a:pt x="0" y="174929"/>
                    </a:lnTo>
                    <a:lnTo>
                      <a:pt x="115294" y="186856"/>
                    </a:lnTo>
                    <a:lnTo>
                      <a:pt x="210709" y="178905"/>
                    </a:lnTo>
                    <a:lnTo>
                      <a:pt x="310101" y="147099"/>
                    </a:lnTo>
                    <a:lnTo>
                      <a:pt x="369735" y="115294"/>
                    </a:lnTo>
                    <a:lnTo>
                      <a:pt x="413468" y="63611"/>
                    </a:lnTo>
                    <a:lnTo>
                      <a:pt x="433346" y="0"/>
                    </a:lnTo>
                    <a:lnTo>
                      <a:pt x="361784" y="35781"/>
                    </a:lnTo>
                    <a:lnTo>
                      <a:pt x="274320" y="71562"/>
                    </a:lnTo>
                    <a:lnTo>
                      <a:pt x="194807" y="83489"/>
                    </a:lnTo>
                    <a:lnTo>
                      <a:pt x="103367" y="83489"/>
                    </a:lnTo>
                    <a:lnTo>
                      <a:pt x="47708" y="67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98433A0B-4E7F-42A5-A9AE-E5694DEAD80E}"/>
                  </a:ext>
                </a:extLst>
              </p:cNvPr>
              <p:cNvSpPr/>
              <p:nvPr/>
            </p:nvSpPr>
            <p:spPr>
              <a:xfrm>
                <a:off x="5020850" y="1955622"/>
                <a:ext cx="175726" cy="1757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xmlns="" id="{C97E1992-7FF6-4EDE-B9CC-AA63DFCC6EF7}"/>
                  </a:ext>
                </a:extLst>
              </p:cNvPr>
              <p:cNvSpPr/>
              <p:nvPr/>
            </p:nvSpPr>
            <p:spPr>
              <a:xfrm>
                <a:off x="6817845" y="1703284"/>
                <a:ext cx="175726" cy="1757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8C6CC478-7FD8-4E40-948E-CB85197A2F35}"/>
                  </a:ext>
                </a:extLst>
              </p:cNvPr>
              <p:cNvSpPr/>
              <p:nvPr/>
            </p:nvSpPr>
            <p:spPr>
              <a:xfrm rot="21144907">
                <a:off x="5555517" y="1387502"/>
                <a:ext cx="907830" cy="1071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xmlns="" id="{1516C8F5-4841-4843-8001-6898290A1F97}"/>
                </a:ext>
              </a:extLst>
            </p:cNvPr>
            <p:cNvSpPr/>
            <p:nvPr/>
          </p:nvSpPr>
          <p:spPr>
            <a:xfrm>
              <a:off x="7514453" y="1259990"/>
              <a:ext cx="92416" cy="167845"/>
            </a:xfrm>
            <a:prstGeom prst="rect">
              <a:avLst/>
            </a:prstGeom>
            <a:noFill/>
            <a:ln>
              <a:noFill/>
            </a:ln>
            <a:scene3d>
              <a:camera prst="isometricOffAxis2Right">
                <a:rot lat="382894" lon="19250234" rev="401544"/>
              </a:camera>
              <a:lightRig rig="threePt" dir="t"/>
            </a:scene3d>
          </p:spPr>
          <p:txBody>
            <a:bodyPr wrap="none" lIns="0" tIns="0" rIns="0" bIns="0" anchor="t" anchorCtr="0">
              <a:spAutoFit/>
            </a:bodyPr>
            <a:lstStyle/>
            <a:p>
              <a:pPr marL="0" lvl="1" algn="ctr" fontAlgn="ctr">
                <a:spcAft>
                  <a:spcPts val="600"/>
                </a:spcAft>
              </a:pPr>
              <a:r>
                <a:rPr lang="de-DE" sz="700" b="1" dirty="0">
                  <a:solidFill>
                    <a:srgbClr val="23307A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€</a:t>
              </a:r>
              <a:endParaRPr lang="de-DE" sz="700" dirty="0">
                <a:solidFill>
                  <a:srgbClr val="23307A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xmlns="" id="{1F1B81B5-0D14-4205-B41B-BCCC08597657}"/>
              </a:ext>
            </a:extLst>
          </p:cNvPr>
          <p:cNvSpPr txBox="1">
            <a:spLocks/>
          </p:cNvSpPr>
          <p:nvPr/>
        </p:nvSpPr>
        <p:spPr>
          <a:xfrm>
            <a:off x="1790700" y="2492896"/>
            <a:ext cx="6228500" cy="2952328"/>
          </a:xfrm>
          <a:prstGeom prst="rect">
            <a:avLst/>
          </a:prstGeom>
          <a:solidFill>
            <a:srgbClr val="E4E4E4"/>
          </a:solidFill>
          <a:ln w="3175">
            <a:solidFill>
              <a:srgbClr val="E2E2E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5C3293D8-3436-4942-A588-053C826DDAAE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0AE94E69-F541-4A7B-B1BA-C79C3004AB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25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534FF32A-C6A0-4A34-8DEE-A30A735137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AN ARBEITGEBER</a:t>
            </a:r>
            <a:br>
              <a:rPr lang="de-DE" dirty="0"/>
            </a:br>
            <a:r>
              <a:rPr lang="de-DE" dirty="0"/>
              <a:t>Außergewöhnliche Belastungen (2/4)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863FA5C9-CAC6-4FEF-84F7-97E414FDED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/>
              <a:t>T5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935AD409-6C19-4A5E-B0F2-C74F1D1BE770}"/>
              </a:ext>
            </a:extLst>
          </p:cNvPr>
          <p:cNvCxnSpPr>
            <a:cxnSpLocks/>
          </p:cNvCxnSpPr>
          <p:nvPr/>
        </p:nvCxnSpPr>
        <p:spPr>
          <a:xfrm>
            <a:off x="4572001" y="2946889"/>
            <a:ext cx="0" cy="107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7">
            <a:extLst>
              <a:ext uri="{FF2B5EF4-FFF2-40B4-BE49-F238E27FC236}">
                <a16:creationId xmlns:a16="http://schemas.microsoft.com/office/drawing/2014/main" xmlns="" id="{1A9F9223-1CCA-4E1B-9CC4-D7D9E106F0B0}"/>
              </a:ext>
            </a:extLst>
          </p:cNvPr>
          <p:cNvSpPr txBox="1">
            <a:spLocks/>
          </p:cNvSpPr>
          <p:nvPr/>
        </p:nvSpPr>
        <p:spPr>
          <a:xfrm>
            <a:off x="2323857" y="2756545"/>
            <a:ext cx="5124693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>
                <a:sym typeface="Wingdings 3"/>
              </a:rPr>
              <a:t>Überdurchschnittlich hoch sind die Belastungen, wenn</a:t>
            </a:r>
          </a:p>
          <a:p>
            <a:pPr lvl="2"/>
            <a:r>
              <a:rPr lang="de-DE" dirty="0">
                <a:sym typeface="Wingdings 3"/>
              </a:rPr>
              <a:t>eine personelle Unterstützung von mindestens 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60 Minuten/Tag erforderlich ist.</a:t>
            </a:r>
          </a:p>
          <a:p>
            <a:pPr lvl="2"/>
            <a:r>
              <a:rPr lang="de-DE" dirty="0">
                <a:sym typeface="Wingdings 3"/>
              </a:rPr>
              <a:t>die Arbeitsleistung mindestens um 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30 % geringer ist als die Normalleistung.</a:t>
            </a:r>
          </a:p>
        </p:txBody>
      </p:sp>
      <p:sp>
        <p:nvSpPr>
          <p:cNvPr id="23" name="Freeform 42">
            <a:extLst>
              <a:ext uri="{FF2B5EF4-FFF2-40B4-BE49-F238E27FC236}">
                <a16:creationId xmlns:a16="http://schemas.microsoft.com/office/drawing/2014/main" xmlns="" id="{CFD42F67-3F78-47B6-8513-B81BA4455B60}"/>
              </a:ext>
            </a:extLst>
          </p:cNvPr>
          <p:cNvSpPr>
            <a:spLocks noEditPoints="1"/>
          </p:cNvSpPr>
          <p:nvPr/>
        </p:nvSpPr>
        <p:spPr bwMode="auto">
          <a:xfrm>
            <a:off x="1179892" y="2625031"/>
            <a:ext cx="365125" cy="365125"/>
          </a:xfrm>
          <a:custGeom>
            <a:avLst/>
            <a:gdLst>
              <a:gd name="T0" fmla="*/ 17 w 524"/>
              <a:gd name="T1" fmla="*/ 308 h 525"/>
              <a:gd name="T2" fmla="*/ 0 w 524"/>
              <a:gd name="T3" fmla="*/ 222 h 525"/>
              <a:gd name="T4" fmla="*/ 17 w 524"/>
              <a:gd name="T5" fmla="*/ 136 h 525"/>
              <a:gd name="T6" fmla="*/ 65 w 524"/>
              <a:gd name="T7" fmla="*/ 65 h 525"/>
              <a:gd name="T8" fmla="*/ 136 w 524"/>
              <a:gd name="T9" fmla="*/ 18 h 525"/>
              <a:gd name="T10" fmla="*/ 222 w 524"/>
              <a:gd name="T11" fmla="*/ 0 h 525"/>
              <a:gd name="T12" fmla="*/ 308 w 524"/>
              <a:gd name="T13" fmla="*/ 18 h 525"/>
              <a:gd name="T14" fmla="*/ 379 w 524"/>
              <a:gd name="T15" fmla="*/ 65 h 525"/>
              <a:gd name="T16" fmla="*/ 426 w 524"/>
              <a:gd name="T17" fmla="*/ 136 h 525"/>
              <a:gd name="T18" fmla="*/ 443 w 524"/>
              <a:gd name="T19" fmla="*/ 222 h 525"/>
              <a:gd name="T20" fmla="*/ 404 w 524"/>
              <a:gd name="T21" fmla="*/ 348 h 525"/>
              <a:gd name="T22" fmla="*/ 512 w 524"/>
              <a:gd name="T23" fmla="*/ 456 h 525"/>
              <a:gd name="T24" fmla="*/ 524 w 524"/>
              <a:gd name="T25" fmla="*/ 484 h 525"/>
              <a:gd name="T26" fmla="*/ 512 w 524"/>
              <a:gd name="T27" fmla="*/ 513 h 525"/>
              <a:gd name="T28" fmla="*/ 484 w 524"/>
              <a:gd name="T29" fmla="*/ 525 h 525"/>
              <a:gd name="T30" fmla="*/ 455 w 524"/>
              <a:gd name="T31" fmla="*/ 513 h 525"/>
              <a:gd name="T32" fmla="*/ 347 w 524"/>
              <a:gd name="T33" fmla="*/ 405 h 525"/>
              <a:gd name="T34" fmla="*/ 222 w 524"/>
              <a:gd name="T35" fmla="*/ 444 h 525"/>
              <a:gd name="T36" fmla="*/ 136 w 524"/>
              <a:gd name="T37" fmla="*/ 426 h 525"/>
              <a:gd name="T38" fmla="*/ 65 w 524"/>
              <a:gd name="T39" fmla="*/ 379 h 525"/>
              <a:gd name="T40" fmla="*/ 17 w 524"/>
              <a:gd name="T41" fmla="*/ 308 h 525"/>
              <a:gd name="T42" fmla="*/ 122 w 524"/>
              <a:gd name="T43" fmla="*/ 122 h 525"/>
              <a:gd name="T44" fmla="*/ 81 w 524"/>
              <a:gd name="T45" fmla="*/ 222 h 525"/>
              <a:gd name="T46" fmla="*/ 122 w 524"/>
              <a:gd name="T47" fmla="*/ 322 h 525"/>
              <a:gd name="T48" fmla="*/ 222 w 524"/>
              <a:gd name="T49" fmla="*/ 363 h 525"/>
              <a:gd name="T50" fmla="*/ 321 w 524"/>
              <a:gd name="T51" fmla="*/ 322 h 525"/>
              <a:gd name="T52" fmla="*/ 363 w 524"/>
              <a:gd name="T53" fmla="*/ 222 h 525"/>
              <a:gd name="T54" fmla="*/ 321 w 524"/>
              <a:gd name="T55" fmla="*/ 122 h 525"/>
              <a:gd name="T56" fmla="*/ 222 w 524"/>
              <a:gd name="T57" fmla="*/ 81 h 525"/>
              <a:gd name="T58" fmla="*/ 122 w 524"/>
              <a:gd name="T59" fmla="*/ 122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4" h="525">
                <a:moveTo>
                  <a:pt x="17" y="308"/>
                </a:moveTo>
                <a:cubicBezTo>
                  <a:pt x="6" y="281"/>
                  <a:pt x="0" y="252"/>
                  <a:pt x="0" y="222"/>
                </a:cubicBezTo>
                <a:cubicBezTo>
                  <a:pt x="0" y="192"/>
                  <a:pt x="6" y="163"/>
                  <a:pt x="17" y="136"/>
                </a:cubicBezTo>
                <a:cubicBezTo>
                  <a:pt x="29" y="109"/>
                  <a:pt x="45" y="85"/>
                  <a:pt x="65" y="65"/>
                </a:cubicBezTo>
                <a:cubicBezTo>
                  <a:pt x="85" y="45"/>
                  <a:pt x="108" y="30"/>
                  <a:pt x="136" y="18"/>
                </a:cubicBezTo>
                <a:cubicBezTo>
                  <a:pt x="163" y="6"/>
                  <a:pt x="192" y="0"/>
                  <a:pt x="222" y="0"/>
                </a:cubicBezTo>
                <a:cubicBezTo>
                  <a:pt x="252" y="0"/>
                  <a:pt x="280" y="6"/>
                  <a:pt x="308" y="18"/>
                </a:cubicBezTo>
                <a:cubicBezTo>
                  <a:pt x="335" y="30"/>
                  <a:pt x="359" y="45"/>
                  <a:pt x="379" y="65"/>
                </a:cubicBezTo>
                <a:cubicBezTo>
                  <a:pt x="399" y="85"/>
                  <a:pt x="414" y="109"/>
                  <a:pt x="426" y="136"/>
                </a:cubicBezTo>
                <a:cubicBezTo>
                  <a:pt x="438" y="163"/>
                  <a:pt x="443" y="192"/>
                  <a:pt x="443" y="222"/>
                </a:cubicBezTo>
                <a:cubicBezTo>
                  <a:pt x="443" y="268"/>
                  <a:pt x="430" y="310"/>
                  <a:pt x="404" y="348"/>
                </a:cubicBezTo>
                <a:lnTo>
                  <a:pt x="512" y="456"/>
                </a:lnTo>
                <a:cubicBezTo>
                  <a:pt x="520" y="464"/>
                  <a:pt x="524" y="473"/>
                  <a:pt x="524" y="484"/>
                </a:cubicBezTo>
                <a:cubicBezTo>
                  <a:pt x="524" y="495"/>
                  <a:pt x="520" y="505"/>
                  <a:pt x="512" y="513"/>
                </a:cubicBezTo>
                <a:cubicBezTo>
                  <a:pt x="504" y="521"/>
                  <a:pt x="495" y="525"/>
                  <a:pt x="484" y="525"/>
                </a:cubicBezTo>
                <a:cubicBezTo>
                  <a:pt x="472" y="525"/>
                  <a:pt x="463" y="521"/>
                  <a:pt x="455" y="513"/>
                </a:cubicBezTo>
                <a:lnTo>
                  <a:pt x="347" y="405"/>
                </a:lnTo>
                <a:cubicBezTo>
                  <a:pt x="310" y="431"/>
                  <a:pt x="268" y="444"/>
                  <a:pt x="222" y="444"/>
                </a:cubicBezTo>
                <a:cubicBezTo>
                  <a:pt x="192" y="444"/>
                  <a:pt x="163" y="438"/>
                  <a:pt x="136" y="426"/>
                </a:cubicBezTo>
                <a:cubicBezTo>
                  <a:pt x="108" y="415"/>
                  <a:pt x="85" y="399"/>
                  <a:pt x="65" y="379"/>
                </a:cubicBezTo>
                <a:cubicBezTo>
                  <a:pt x="45" y="359"/>
                  <a:pt x="29" y="336"/>
                  <a:pt x="17" y="308"/>
                </a:cubicBezTo>
                <a:close/>
                <a:moveTo>
                  <a:pt x="122" y="122"/>
                </a:moveTo>
                <a:cubicBezTo>
                  <a:pt x="94" y="150"/>
                  <a:pt x="81" y="183"/>
                  <a:pt x="81" y="222"/>
                </a:cubicBezTo>
                <a:cubicBezTo>
                  <a:pt x="81" y="261"/>
                  <a:pt x="94" y="294"/>
                  <a:pt x="122" y="322"/>
                </a:cubicBezTo>
                <a:cubicBezTo>
                  <a:pt x="150" y="349"/>
                  <a:pt x="183" y="363"/>
                  <a:pt x="222" y="363"/>
                </a:cubicBezTo>
                <a:cubicBezTo>
                  <a:pt x="261" y="363"/>
                  <a:pt x="294" y="349"/>
                  <a:pt x="321" y="322"/>
                </a:cubicBezTo>
                <a:cubicBezTo>
                  <a:pt x="349" y="294"/>
                  <a:pt x="363" y="261"/>
                  <a:pt x="363" y="222"/>
                </a:cubicBezTo>
                <a:cubicBezTo>
                  <a:pt x="363" y="183"/>
                  <a:pt x="349" y="150"/>
                  <a:pt x="321" y="122"/>
                </a:cubicBezTo>
                <a:cubicBezTo>
                  <a:pt x="294" y="95"/>
                  <a:pt x="261" y="81"/>
                  <a:pt x="222" y="81"/>
                </a:cubicBezTo>
                <a:cubicBezTo>
                  <a:pt x="183" y="81"/>
                  <a:pt x="150" y="95"/>
                  <a:pt x="122" y="12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xmlns="" id="{E3738ECB-BFA6-4394-8841-7C752C441F72}"/>
              </a:ext>
            </a:extLst>
          </p:cNvPr>
          <p:cNvSpPr txBox="1">
            <a:spLocks/>
          </p:cNvSpPr>
          <p:nvPr/>
        </p:nvSpPr>
        <p:spPr>
          <a:xfrm>
            <a:off x="1790700" y="2492896"/>
            <a:ext cx="6228500" cy="2952328"/>
          </a:xfrm>
          <a:prstGeom prst="rect">
            <a:avLst/>
          </a:prstGeom>
          <a:solidFill>
            <a:srgbClr val="E4E4E4"/>
          </a:solidFill>
          <a:ln w="3175">
            <a:solidFill>
              <a:srgbClr val="E2E2E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887C22FD-FFBF-4DD4-9E64-D48A14FAB059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xmlns="" id="{948B4DFE-89D0-4EEC-9123-3A218C18DAE2}"/>
              </a:ext>
            </a:extLst>
          </p:cNvPr>
          <p:cNvSpPr txBox="1">
            <a:spLocks/>
          </p:cNvSpPr>
          <p:nvPr/>
        </p:nvSpPr>
        <p:spPr>
          <a:xfrm>
            <a:off x="2323857" y="2756545"/>
            <a:ext cx="5124693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lvl="1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2"/>
            <a:r>
              <a:rPr lang="de-DE" dirty="0">
                <a:sym typeface="Wingdings 3"/>
              </a:rPr>
              <a:t>soll im angemessenen Verhältnis zum Bruttojahreseinkommen stehen, einschl. AG-Anteil zur Gesamtsozialversicherung</a:t>
            </a:r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xmlns="" id="{4D39D342-D40D-4D92-9E80-FBB4480686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644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xmlns="" id="{07E3806D-D04E-4E39-B197-CC27F0368E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AN ARBEITGEBER</a:t>
            </a:r>
            <a:br>
              <a:rPr lang="de-DE" dirty="0"/>
            </a:br>
            <a:r>
              <a:rPr lang="de-DE" dirty="0"/>
              <a:t>Außergewöhnliche Belastungen (3/4)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4DEA0819-6EEC-473A-9A6A-AE64E04EB4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505598"/>
          </a:xfrm>
        </p:spPr>
        <p:txBody>
          <a:bodyPr/>
          <a:lstStyle/>
          <a:p>
            <a:r>
              <a:rPr lang="de-DE" dirty="0"/>
              <a:t>Die Höhe der Leistung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/>
              <a:t>T5</a:t>
            </a:r>
          </a:p>
        </p:txBody>
      </p:sp>
      <p:sp>
        <p:nvSpPr>
          <p:cNvPr id="24" name="Freeform 160">
            <a:extLst>
              <a:ext uri="{FF2B5EF4-FFF2-40B4-BE49-F238E27FC236}">
                <a16:creationId xmlns:a16="http://schemas.microsoft.com/office/drawing/2014/main" xmlns="" id="{01C86C43-87A9-452F-8C06-BA0A5CB436F1}"/>
              </a:ext>
            </a:extLst>
          </p:cNvPr>
          <p:cNvSpPr>
            <a:spLocks noEditPoints="1"/>
          </p:cNvSpPr>
          <p:nvPr/>
        </p:nvSpPr>
        <p:spPr bwMode="auto">
          <a:xfrm>
            <a:off x="1182342" y="2663835"/>
            <a:ext cx="373755" cy="300469"/>
          </a:xfrm>
          <a:custGeom>
            <a:avLst/>
            <a:gdLst>
              <a:gd name="T0" fmla="*/ 0 w 605"/>
              <a:gd name="T1" fmla="*/ 433 h 484"/>
              <a:gd name="T2" fmla="*/ 0 w 605"/>
              <a:gd name="T3" fmla="*/ 50 h 484"/>
              <a:gd name="T4" fmla="*/ 15 w 605"/>
              <a:gd name="T5" fmla="*/ 15 h 484"/>
              <a:gd name="T6" fmla="*/ 50 w 605"/>
              <a:gd name="T7" fmla="*/ 0 h 484"/>
              <a:gd name="T8" fmla="*/ 554 w 605"/>
              <a:gd name="T9" fmla="*/ 0 h 484"/>
              <a:gd name="T10" fmla="*/ 590 w 605"/>
              <a:gd name="T11" fmla="*/ 15 h 484"/>
              <a:gd name="T12" fmla="*/ 605 w 605"/>
              <a:gd name="T13" fmla="*/ 50 h 484"/>
              <a:gd name="T14" fmla="*/ 605 w 605"/>
              <a:gd name="T15" fmla="*/ 433 h 484"/>
              <a:gd name="T16" fmla="*/ 590 w 605"/>
              <a:gd name="T17" fmla="*/ 469 h 484"/>
              <a:gd name="T18" fmla="*/ 554 w 605"/>
              <a:gd name="T19" fmla="*/ 484 h 484"/>
              <a:gd name="T20" fmla="*/ 50 w 605"/>
              <a:gd name="T21" fmla="*/ 484 h 484"/>
              <a:gd name="T22" fmla="*/ 15 w 605"/>
              <a:gd name="T23" fmla="*/ 469 h 484"/>
              <a:gd name="T24" fmla="*/ 0 w 605"/>
              <a:gd name="T25" fmla="*/ 433 h 484"/>
              <a:gd name="T26" fmla="*/ 40 w 605"/>
              <a:gd name="T27" fmla="*/ 433 h 484"/>
              <a:gd name="T28" fmla="*/ 43 w 605"/>
              <a:gd name="T29" fmla="*/ 441 h 484"/>
              <a:gd name="T30" fmla="*/ 50 w 605"/>
              <a:gd name="T31" fmla="*/ 444 h 484"/>
              <a:gd name="T32" fmla="*/ 554 w 605"/>
              <a:gd name="T33" fmla="*/ 444 h 484"/>
              <a:gd name="T34" fmla="*/ 562 w 605"/>
              <a:gd name="T35" fmla="*/ 441 h 484"/>
              <a:gd name="T36" fmla="*/ 565 w 605"/>
              <a:gd name="T37" fmla="*/ 433 h 484"/>
              <a:gd name="T38" fmla="*/ 565 w 605"/>
              <a:gd name="T39" fmla="*/ 50 h 484"/>
              <a:gd name="T40" fmla="*/ 562 w 605"/>
              <a:gd name="T41" fmla="*/ 43 h 484"/>
              <a:gd name="T42" fmla="*/ 554 w 605"/>
              <a:gd name="T43" fmla="*/ 40 h 484"/>
              <a:gd name="T44" fmla="*/ 50 w 605"/>
              <a:gd name="T45" fmla="*/ 40 h 484"/>
              <a:gd name="T46" fmla="*/ 43 w 605"/>
              <a:gd name="T47" fmla="*/ 43 h 484"/>
              <a:gd name="T48" fmla="*/ 40 w 605"/>
              <a:gd name="T49" fmla="*/ 50 h 484"/>
              <a:gd name="T50" fmla="*/ 40 w 605"/>
              <a:gd name="T51" fmla="*/ 433 h 484"/>
              <a:gd name="T52" fmla="*/ 81 w 605"/>
              <a:gd name="T53" fmla="*/ 403 h 484"/>
              <a:gd name="T54" fmla="*/ 81 w 605"/>
              <a:gd name="T55" fmla="*/ 282 h 484"/>
              <a:gd name="T56" fmla="*/ 161 w 605"/>
              <a:gd name="T57" fmla="*/ 282 h 484"/>
              <a:gd name="T58" fmla="*/ 161 w 605"/>
              <a:gd name="T59" fmla="*/ 403 h 484"/>
              <a:gd name="T60" fmla="*/ 81 w 605"/>
              <a:gd name="T61" fmla="*/ 403 h 484"/>
              <a:gd name="T62" fmla="*/ 202 w 605"/>
              <a:gd name="T63" fmla="*/ 403 h 484"/>
              <a:gd name="T64" fmla="*/ 202 w 605"/>
              <a:gd name="T65" fmla="*/ 121 h 484"/>
              <a:gd name="T66" fmla="*/ 282 w 605"/>
              <a:gd name="T67" fmla="*/ 121 h 484"/>
              <a:gd name="T68" fmla="*/ 282 w 605"/>
              <a:gd name="T69" fmla="*/ 403 h 484"/>
              <a:gd name="T70" fmla="*/ 202 w 605"/>
              <a:gd name="T71" fmla="*/ 403 h 484"/>
              <a:gd name="T72" fmla="*/ 323 w 605"/>
              <a:gd name="T73" fmla="*/ 403 h 484"/>
              <a:gd name="T74" fmla="*/ 323 w 605"/>
              <a:gd name="T75" fmla="*/ 202 h 484"/>
              <a:gd name="T76" fmla="*/ 403 w 605"/>
              <a:gd name="T77" fmla="*/ 202 h 484"/>
              <a:gd name="T78" fmla="*/ 403 w 605"/>
              <a:gd name="T79" fmla="*/ 403 h 484"/>
              <a:gd name="T80" fmla="*/ 323 w 605"/>
              <a:gd name="T81" fmla="*/ 403 h 484"/>
              <a:gd name="T82" fmla="*/ 444 w 605"/>
              <a:gd name="T83" fmla="*/ 403 h 484"/>
              <a:gd name="T84" fmla="*/ 444 w 605"/>
              <a:gd name="T85" fmla="*/ 81 h 484"/>
              <a:gd name="T86" fmla="*/ 524 w 605"/>
              <a:gd name="T87" fmla="*/ 81 h 484"/>
              <a:gd name="T88" fmla="*/ 524 w 605"/>
              <a:gd name="T89" fmla="*/ 403 h 484"/>
              <a:gd name="T90" fmla="*/ 444 w 605"/>
              <a:gd name="T91" fmla="*/ 40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5" h="484">
                <a:moveTo>
                  <a:pt x="0" y="433"/>
                </a:moveTo>
                <a:lnTo>
                  <a:pt x="0" y="50"/>
                </a:lnTo>
                <a:cubicBezTo>
                  <a:pt x="0" y="37"/>
                  <a:pt x="5" y="25"/>
                  <a:pt x="15" y="15"/>
                </a:cubicBezTo>
                <a:cubicBezTo>
                  <a:pt x="25" y="5"/>
                  <a:pt x="37" y="0"/>
                  <a:pt x="50" y="0"/>
                </a:cubicBezTo>
                <a:lnTo>
                  <a:pt x="554" y="0"/>
                </a:lnTo>
                <a:cubicBezTo>
                  <a:pt x="568" y="0"/>
                  <a:pt x="580" y="5"/>
                  <a:pt x="590" y="15"/>
                </a:cubicBezTo>
                <a:cubicBezTo>
                  <a:pt x="600" y="25"/>
                  <a:pt x="605" y="37"/>
                  <a:pt x="605" y="50"/>
                </a:cubicBezTo>
                <a:lnTo>
                  <a:pt x="605" y="433"/>
                </a:lnTo>
                <a:cubicBezTo>
                  <a:pt x="605" y="447"/>
                  <a:pt x="600" y="459"/>
                  <a:pt x="590" y="469"/>
                </a:cubicBezTo>
                <a:cubicBezTo>
                  <a:pt x="580" y="479"/>
                  <a:pt x="568" y="484"/>
                  <a:pt x="554" y="484"/>
                </a:cubicBezTo>
                <a:lnTo>
                  <a:pt x="50" y="484"/>
                </a:lnTo>
                <a:cubicBezTo>
                  <a:pt x="37" y="484"/>
                  <a:pt x="25" y="479"/>
                  <a:pt x="15" y="469"/>
                </a:cubicBezTo>
                <a:cubicBezTo>
                  <a:pt x="5" y="459"/>
                  <a:pt x="0" y="447"/>
                  <a:pt x="0" y="433"/>
                </a:cubicBezTo>
                <a:close/>
                <a:moveTo>
                  <a:pt x="40" y="433"/>
                </a:moveTo>
                <a:cubicBezTo>
                  <a:pt x="40" y="436"/>
                  <a:pt x="41" y="439"/>
                  <a:pt x="43" y="441"/>
                </a:cubicBezTo>
                <a:cubicBezTo>
                  <a:pt x="45" y="443"/>
                  <a:pt x="48" y="444"/>
                  <a:pt x="50" y="444"/>
                </a:cubicBezTo>
                <a:lnTo>
                  <a:pt x="554" y="444"/>
                </a:lnTo>
                <a:cubicBezTo>
                  <a:pt x="557" y="444"/>
                  <a:pt x="560" y="443"/>
                  <a:pt x="562" y="441"/>
                </a:cubicBezTo>
                <a:cubicBezTo>
                  <a:pt x="564" y="439"/>
                  <a:pt x="565" y="436"/>
                  <a:pt x="565" y="433"/>
                </a:cubicBezTo>
                <a:lnTo>
                  <a:pt x="565" y="50"/>
                </a:lnTo>
                <a:cubicBezTo>
                  <a:pt x="565" y="48"/>
                  <a:pt x="564" y="45"/>
                  <a:pt x="562" y="43"/>
                </a:cubicBezTo>
                <a:cubicBezTo>
                  <a:pt x="560" y="41"/>
                  <a:pt x="557" y="40"/>
                  <a:pt x="554" y="40"/>
                </a:cubicBezTo>
                <a:lnTo>
                  <a:pt x="50" y="40"/>
                </a:lnTo>
                <a:cubicBezTo>
                  <a:pt x="48" y="40"/>
                  <a:pt x="45" y="41"/>
                  <a:pt x="43" y="43"/>
                </a:cubicBezTo>
                <a:cubicBezTo>
                  <a:pt x="41" y="45"/>
                  <a:pt x="40" y="48"/>
                  <a:pt x="40" y="50"/>
                </a:cubicBezTo>
                <a:lnTo>
                  <a:pt x="40" y="433"/>
                </a:lnTo>
                <a:close/>
                <a:moveTo>
                  <a:pt x="81" y="403"/>
                </a:moveTo>
                <a:lnTo>
                  <a:pt x="81" y="282"/>
                </a:lnTo>
                <a:lnTo>
                  <a:pt x="161" y="282"/>
                </a:lnTo>
                <a:lnTo>
                  <a:pt x="161" y="403"/>
                </a:lnTo>
                <a:lnTo>
                  <a:pt x="81" y="403"/>
                </a:lnTo>
                <a:close/>
                <a:moveTo>
                  <a:pt x="202" y="403"/>
                </a:moveTo>
                <a:lnTo>
                  <a:pt x="202" y="121"/>
                </a:lnTo>
                <a:lnTo>
                  <a:pt x="282" y="121"/>
                </a:lnTo>
                <a:lnTo>
                  <a:pt x="282" y="403"/>
                </a:lnTo>
                <a:lnTo>
                  <a:pt x="202" y="403"/>
                </a:lnTo>
                <a:close/>
                <a:moveTo>
                  <a:pt x="323" y="403"/>
                </a:moveTo>
                <a:lnTo>
                  <a:pt x="323" y="202"/>
                </a:lnTo>
                <a:lnTo>
                  <a:pt x="403" y="202"/>
                </a:lnTo>
                <a:lnTo>
                  <a:pt x="403" y="403"/>
                </a:lnTo>
                <a:lnTo>
                  <a:pt x="323" y="403"/>
                </a:lnTo>
                <a:close/>
                <a:moveTo>
                  <a:pt x="444" y="403"/>
                </a:moveTo>
                <a:lnTo>
                  <a:pt x="444" y="81"/>
                </a:lnTo>
                <a:lnTo>
                  <a:pt x="524" y="81"/>
                </a:lnTo>
                <a:lnTo>
                  <a:pt x="524" y="403"/>
                </a:lnTo>
                <a:lnTo>
                  <a:pt x="444" y="4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xmlns="" id="{3AEB1A4F-130A-4958-92FE-053C638178AE}"/>
              </a:ext>
            </a:extLst>
          </p:cNvPr>
          <p:cNvSpPr txBox="1">
            <a:spLocks/>
          </p:cNvSpPr>
          <p:nvPr/>
        </p:nvSpPr>
        <p:spPr>
          <a:xfrm>
            <a:off x="1790700" y="2492896"/>
            <a:ext cx="6228500" cy="2952328"/>
          </a:xfrm>
          <a:prstGeom prst="rect">
            <a:avLst/>
          </a:prstGeom>
          <a:solidFill>
            <a:srgbClr val="E4E4E4"/>
          </a:solidFill>
          <a:ln w="3175">
            <a:solidFill>
              <a:srgbClr val="E2E2E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xmlns="" id="{F2B28293-FFCE-49E5-852C-CC1D58314DB3}"/>
              </a:ext>
            </a:extLst>
          </p:cNvPr>
          <p:cNvSpPr txBox="1">
            <a:spLocks/>
          </p:cNvSpPr>
          <p:nvPr/>
        </p:nvSpPr>
        <p:spPr>
          <a:xfrm>
            <a:off x="2323857" y="2756545"/>
            <a:ext cx="5124693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lvl="1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2"/>
            <a:r>
              <a:rPr lang="de-DE" dirty="0">
                <a:sym typeface="Wingdings 3"/>
              </a:rPr>
              <a:t>Zeitlich befristet, Anschlussbewilligung ist möglich</a:t>
            </a:r>
          </a:p>
          <a:p>
            <a:pPr lvl="2"/>
            <a:r>
              <a:rPr lang="de-DE" dirty="0">
                <a:sym typeface="Wingdings 3"/>
              </a:rPr>
              <a:t>Leistungen auch bei Abwesenheit des schwerbehinderten Menschen, solange der Arbeitgeber Entgeltleistungen erbringt</a:t>
            </a:r>
          </a:p>
          <a:p>
            <a:pPr lvl="2"/>
            <a:r>
              <a:rPr lang="de-DE" dirty="0">
                <a:sym typeface="Wingdings 3"/>
              </a:rPr>
              <a:t>Einstellung der Leistung bei Beendigung 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des Arbeitsverhältnisses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1F7C95CE-E2F4-4A62-8701-C9E43BB9A2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386534"/>
          </a:xfrm>
        </p:spPr>
        <p:txBody>
          <a:bodyPr/>
          <a:lstStyle/>
          <a:p>
            <a:r>
              <a:rPr lang="de-DE" dirty="0"/>
              <a:t>Dauer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7A6F7F0F-A561-46DD-9904-25854A1E9585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Freeform 148">
            <a:extLst>
              <a:ext uri="{FF2B5EF4-FFF2-40B4-BE49-F238E27FC236}">
                <a16:creationId xmlns:a16="http://schemas.microsoft.com/office/drawing/2014/main" xmlns="" id="{C52982A7-959B-4D2D-813E-F79F1F2305B1}"/>
              </a:ext>
            </a:extLst>
          </p:cNvPr>
          <p:cNvSpPr>
            <a:spLocks noEditPoints="1"/>
          </p:cNvSpPr>
          <p:nvPr/>
        </p:nvSpPr>
        <p:spPr bwMode="auto">
          <a:xfrm>
            <a:off x="1175468" y="2589483"/>
            <a:ext cx="386754" cy="417172"/>
          </a:xfrm>
          <a:custGeom>
            <a:avLst/>
            <a:gdLst>
              <a:gd name="T0" fmla="*/ 0 w 524"/>
              <a:gd name="T1" fmla="*/ 121 h 565"/>
              <a:gd name="T2" fmla="*/ 40 w 524"/>
              <a:gd name="T3" fmla="*/ 81 h 565"/>
              <a:gd name="T4" fmla="*/ 81 w 524"/>
              <a:gd name="T5" fmla="*/ 51 h 565"/>
              <a:gd name="T6" fmla="*/ 131 w 524"/>
              <a:gd name="T7" fmla="*/ 0 h 565"/>
              <a:gd name="T8" fmla="*/ 187 w 524"/>
              <a:gd name="T9" fmla="*/ 15 h 565"/>
              <a:gd name="T10" fmla="*/ 202 w 524"/>
              <a:gd name="T11" fmla="*/ 81 h 565"/>
              <a:gd name="T12" fmla="*/ 323 w 524"/>
              <a:gd name="T13" fmla="*/ 51 h 565"/>
              <a:gd name="T14" fmla="*/ 373 w 524"/>
              <a:gd name="T15" fmla="*/ 0 h 565"/>
              <a:gd name="T16" fmla="*/ 429 w 524"/>
              <a:gd name="T17" fmla="*/ 15 h 565"/>
              <a:gd name="T18" fmla="*/ 443 w 524"/>
              <a:gd name="T19" fmla="*/ 81 h 565"/>
              <a:gd name="T20" fmla="*/ 512 w 524"/>
              <a:gd name="T21" fmla="*/ 93 h 565"/>
              <a:gd name="T22" fmla="*/ 524 w 524"/>
              <a:gd name="T23" fmla="*/ 524 h 565"/>
              <a:gd name="T24" fmla="*/ 484 w 524"/>
              <a:gd name="T25" fmla="*/ 565 h 565"/>
              <a:gd name="T26" fmla="*/ 12 w 524"/>
              <a:gd name="T27" fmla="*/ 553 h 565"/>
              <a:gd name="T28" fmla="*/ 40 w 524"/>
              <a:gd name="T29" fmla="*/ 524 h 565"/>
              <a:gd name="T30" fmla="*/ 131 w 524"/>
              <a:gd name="T31" fmla="*/ 434 h 565"/>
              <a:gd name="T32" fmla="*/ 40 w 524"/>
              <a:gd name="T33" fmla="*/ 524 h 565"/>
              <a:gd name="T34" fmla="*/ 131 w 524"/>
              <a:gd name="T35" fmla="*/ 413 h 565"/>
              <a:gd name="T36" fmla="*/ 40 w 524"/>
              <a:gd name="T37" fmla="*/ 313 h 565"/>
              <a:gd name="T38" fmla="*/ 40 w 524"/>
              <a:gd name="T39" fmla="*/ 293 h 565"/>
              <a:gd name="T40" fmla="*/ 131 w 524"/>
              <a:gd name="T41" fmla="*/ 202 h 565"/>
              <a:gd name="T42" fmla="*/ 40 w 524"/>
              <a:gd name="T43" fmla="*/ 293 h 565"/>
              <a:gd name="T44" fmla="*/ 124 w 524"/>
              <a:gd name="T45" fmla="*/ 148 h 565"/>
              <a:gd name="T46" fmla="*/ 151 w 524"/>
              <a:gd name="T47" fmla="*/ 151 h 565"/>
              <a:gd name="T48" fmla="*/ 161 w 524"/>
              <a:gd name="T49" fmla="*/ 141 h 565"/>
              <a:gd name="T50" fmla="*/ 158 w 524"/>
              <a:gd name="T51" fmla="*/ 44 h 565"/>
              <a:gd name="T52" fmla="*/ 131 w 524"/>
              <a:gd name="T53" fmla="*/ 41 h 565"/>
              <a:gd name="T54" fmla="*/ 121 w 524"/>
              <a:gd name="T55" fmla="*/ 51 h 565"/>
              <a:gd name="T56" fmla="*/ 151 w 524"/>
              <a:gd name="T57" fmla="*/ 524 h 565"/>
              <a:gd name="T58" fmla="*/ 252 w 524"/>
              <a:gd name="T59" fmla="*/ 434 h 565"/>
              <a:gd name="T60" fmla="*/ 151 w 524"/>
              <a:gd name="T61" fmla="*/ 524 h 565"/>
              <a:gd name="T62" fmla="*/ 252 w 524"/>
              <a:gd name="T63" fmla="*/ 413 h 565"/>
              <a:gd name="T64" fmla="*/ 151 w 524"/>
              <a:gd name="T65" fmla="*/ 313 h 565"/>
              <a:gd name="T66" fmla="*/ 151 w 524"/>
              <a:gd name="T67" fmla="*/ 293 h 565"/>
              <a:gd name="T68" fmla="*/ 252 w 524"/>
              <a:gd name="T69" fmla="*/ 202 h 565"/>
              <a:gd name="T70" fmla="*/ 151 w 524"/>
              <a:gd name="T71" fmla="*/ 293 h 565"/>
              <a:gd name="T72" fmla="*/ 373 w 524"/>
              <a:gd name="T73" fmla="*/ 524 h 565"/>
              <a:gd name="T74" fmla="*/ 272 w 524"/>
              <a:gd name="T75" fmla="*/ 434 h 565"/>
              <a:gd name="T76" fmla="*/ 272 w 524"/>
              <a:gd name="T77" fmla="*/ 413 h 565"/>
              <a:gd name="T78" fmla="*/ 373 w 524"/>
              <a:gd name="T79" fmla="*/ 313 h 565"/>
              <a:gd name="T80" fmla="*/ 272 w 524"/>
              <a:gd name="T81" fmla="*/ 413 h 565"/>
              <a:gd name="T82" fmla="*/ 373 w 524"/>
              <a:gd name="T83" fmla="*/ 293 h 565"/>
              <a:gd name="T84" fmla="*/ 272 w 524"/>
              <a:gd name="T85" fmla="*/ 202 h 565"/>
              <a:gd name="T86" fmla="*/ 363 w 524"/>
              <a:gd name="T87" fmla="*/ 141 h 565"/>
              <a:gd name="T88" fmla="*/ 373 w 524"/>
              <a:gd name="T89" fmla="*/ 151 h 565"/>
              <a:gd name="T90" fmla="*/ 400 w 524"/>
              <a:gd name="T91" fmla="*/ 148 h 565"/>
              <a:gd name="T92" fmla="*/ 403 w 524"/>
              <a:gd name="T93" fmla="*/ 51 h 565"/>
              <a:gd name="T94" fmla="*/ 393 w 524"/>
              <a:gd name="T95" fmla="*/ 41 h 565"/>
              <a:gd name="T96" fmla="*/ 366 w 524"/>
              <a:gd name="T97" fmla="*/ 44 h 565"/>
              <a:gd name="T98" fmla="*/ 363 w 524"/>
              <a:gd name="T99" fmla="*/ 141 h 565"/>
              <a:gd name="T100" fmla="*/ 484 w 524"/>
              <a:gd name="T101" fmla="*/ 524 h 565"/>
              <a:gd name="T102" fmla="*/ 393 w 524"/>
              <a:gd name="T103" fmla="*/ 434 h 565"/>
              <a:gd name="T104" fmla="*/ 393 w 524"/>
              <a:gd name="T105" fmla="*/ 413 h 565"/>
              <a:gd name="T106" fmla="*/ 484 w 524"/>
              <a:gd name="T107" fmla="*/ 313 h 565"/>
              <a:gd name="T108" fmla="*/ 393 w 524"/>
              <a:gd name="T109" fmla="*/ 413 h 565"/>
              <a:gd name="T110" fmla="*/ 484 w 524"/>
              <a:gd name="T111" fmla="*/ 293 h 565"/>
              <a:gd name="T112" fmla="*/ 393 w 524"/>
              <a:gd name="T113" fmla="*/ 202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565">
                <a:moveTo>
                  <a:pt x="0" y="524"/>
                </a:moveTo>
                <a:lnTo>
                  <a:pt x="0" y="121"/>
                </a:lnTo>
                <a:cubicBezTo>
                  <a:pt x="0" y="110"/>
                  <a:pt x="4" y="101"/>
                  <a:pt x="12" y="93"/>
                </a:cubicBezTo>
                <a:cubicBezTo>
                  <a:pt x="20" y="85"/>
                  <a:pt x="29" y="81"/>
                  <a:pt x="40" y="81"/>
                </a:cubicBezTo>
                <a:lnTo>
                  <a:pt x="81" y="81"/>
                </a:lnTo>
                <a:lnTo>
                  <a:pt x="81" y="51"/>
                </a:lnTo>
                <a:cubicBezTo>
                  <a:pt x="81" y="37"/>
                  <a:pt x="86" y="25"/>
                  <a:pt x="95" y="15"/>
                </a:cubicBezTo>
                <a:cubicBezTo>
                  <a:pt x="105" y="5"/>
                  <a:pt x="117" y="0"/>
                  <a:pt x="131" y="0"/>
                </a:cubicBezTo>
                <a:lnTo>
                  <a:pt x="151" y="0"/>
                </a:lnTo>
                <a:cubicBezTo>
                  <a:pt x="165" y="0"/>
                  <a:pt x="177" y="5"/>
                  <a:pt x="187" y="15"/>
                </a:cubicBezTo>
                <a:cubicBezTo>
                  <a:pt x="197" y="25"/>
                  <a:pt x="202" y="37"/>
                  <a:pt x="202" y="51"/>
                </a:cubicBezTo>
                <a:lnTo>
                  <a:pt x="202" y="81"/>
                </a:lnTo>
                <a:lnTo>
                  <a:pt x="323" y="81"/>
                </a:lnTo>
                <a:lnTo>
                  <a:pt x="323" y="51"/>
                </a:lnTo>
                <a:cubicBezTo>
                  <a:pt x="323" y="37"/>
                  <a:pt x="327" y="25"/>
                  <a:pt x="337" y="15"/>
                </a:cubicBezTo>
                <a:cubicBezTo>
                  <a:pt x="347" y="5"/>
                  <a:pt x="359" y="0"/>
                  <a:pt x="373" y="0"/>
                </a:cubicBezTo>
                <a:lnTo>
                  <a:pt x="393" y="0"/>
                </a:lnTo>
                <a:cubicBezTo>
                  <a:pt x="407" y="0"/>
                  <a:pt x="419" y="5"/>
                  <a:pt x="429" y="15"/>
                </a:cubicBezTo>
                <a:cubicBezTo>
                  <a:pt x="439" y="25"/>
                  <a:pt x="443" y="37"/>
                  <a:pt x="443" y="51"/>
                </a:cubicBezTo>
                <a:lnTo>
                  <a:pt x="443" y="81"/>
                </a:lnTo>
                <a:lnTo>
                  <a:pt x="484" y="81"/>
                </a:lnTo>
                <a:cubicBezTo>
                  <a:pt x="495" y="81"/>
                  <a:pt x="504" y="85"/>
                  <a:pt x="512" y="93"/>
                </a:cubicBezTo>
                <a:cubicBezTo>
                  <a:pt x="520" y="101"/>
                  <a:pt x="524" y="110"/>
                  <a:pt x="524" y="121"/>
                </a:cubicBezTo>
                <a:lnTo>
                  <a:pt x="524" y="524"/>
                </a:lnTo>
                <a:cubicBezTo>
                  <a:pt x="524" y="535"/>
                  <a:pt x="520" y="545"/>
                  <a:pt x="512" y="553"/>
                </a:cubicBezTo>
                <a:cubicBezTo>
                  <a:pt x="504" y="561"/>
                  <a:pt x="495" y="565"/>
                  <a:pt x="484" y="565"/>
                </a:cubicBezTo>
                <a:lnTo>
                  <a:pt x="40" y="565"/>
                </a:lnTo>
                <a:cubicBezTo>
                  <a:pt x="29" y="565"/>
                  <a:pt x="20" y="561"/>
                  <a:pt x="12" y="553"/>
                </a:cubicBezTo>
                <a:cubicBezTo>
                  <a:pt x="4" y="545"/>
                  <a:pt x="0" y="535"/>
                  <a:pt x="0" y="524"/>
                </a:cubicBezTo>
                <a:close/>
                <a:moveTo>
                  <a:pt x="40" y="524"/>
                </a:moveTo>
                <a:lnTo>
                  <a:pt x="131" y="524"/>
                </a:lnTo>
                <a:lnTo>
                  <a:pt x="131" y="434"/>
                </a:lnTo>
                <a:lnTo>
                  <a:pt x="40" y="434"/>
                </a:lnTo>
                <a:lnTo>
                  <a:pt x="40" y="524"/>
                </a:lnTo>
                <a:close/>
                <a:moveTo>
                  <a:pt x="40" y="413"/>
                </a:moveTo>
                <a:lnTo>
                  <a:pt x="131" y="413"/>
                </a:lnTo>
                <a:lnTo>
                  <a:pt x="131" y="313"/>
                </a:lnTo>
                <a:lnTo>
                  <a:pt x="40" y="313"/>
                </a:lnTo>
                <a:lnTo>
                  <a:pt x="40" y="413"/>
                </a:lnTo>
                <a:close/>
                <a:moveTo>
                  <a:pt x="40" y="293"/>
                </a:moveTo>
                <a:lnTo>
                  <a:pt x="131" y="293"/>
                </a:lnTo>
                <a:lnTo>
                  <a:pt x="131" y="202"/>
                </a:lnTo>
                <a:lnTo>
                  <a:pt x="40" y="202"/>
                </a:lnTo>
                <a:lnTo>
                  <a:pt x="40" y="293"/>
                </a:lnTo>
                <a:close/>
                <a:moveTo>
                  <a:pt x="121" y="141"/>
                </a:moveTo>
                <a:cubicBezTo>
                  <a:pt x="121" y="144"/>
                  <a:pt x="122" y="146"/>
                  <a:pt x="124" y="148"/>
                </a:cubicBezTo>
                <a:cubicBezTo>
                  <a:pt x="126" y="150"/>
                  <a:pt x="128" y="151"/>
                  <a:pt x="131" y="151"/>
                </a:cubicBezTo>
                <a:lnTo>
                  <a:pt x="151" y="151"/>
                </a:lnTo>
                <a:cubicBezTo>
                  <a:pt x="154" y="151"/>
                  <a:pt x="156" y="150"/>
                  <a:pt x="158" y="148"/>
                </a:cubicBezTo>
                <a:cubicBezTo>
                  <a:pt x="160" y="146"/>
                  <a:pt x="161" y="144"/>
                  <a:pt x="161" y="141"/>
                </a:cubicBezTo>
                <a:lnTo>
                  <a:pt x="161" y="51"/>
                </a:lnTo>
                <a:cubicBezTo>
                  <a:pt x="161" y="48"/>
                  <a:pt x="160" y="46"/>
                  <a:pt x="158" y="44"/>
                </a:cubicBezTo>
                <a:cubicBezTo>
                  <a:pt x="156" y="42"/>
                  <a:pt x="154" y="41"/>
                  <a:pt x="151" y="41"/>
                </a:cubicBezTo>
                <a:lnTo>
                  <a:pt x="131" y="41"/>
                </a:lnTo>
                <a:cubicBezTo>
                  <a:pt x="128" y="41"/>
                  <a:pt x="126" y="42"/>
                  <a:pt x="124" y="44"/>
                </a:cubicBezTo>
                <a:cubicBezTo>
                  <a:pt x="122" y="46"/>
                  <a:pt x="121" y="48"/>
                  <a:pt x="121" y="51"/>
                </a:cubicBezTo>
                <a:lnTo>
                  <a:pt x="121" y="141"/>
                </a:lnTo>
                <a:close/>
                <a:moveTo>
                  <a:pt x="151" y="524"/>
                </a:moveTo>
                <a:lnTo>
                  <a:pt x="252" y="524"/>
                </a:lnTo>
                <a:lnTo>
                  <a:pt x="252" y="434"/>
                </a:lnTo>
                <a:lnTo>
                  <a:pt x="151" y="434"/>
                </a:lnTo>
                <a:lnTo>
                  <a:pt x="151" y="524"/>
                </a:lnTo>
                <a:close/>
                <a:moveTo>
                  <a:pt x="151" y="413"/>
                </a:moveTo>
                <a:lnTo>
                  <a:pt x="252" y="413"/>
                </a:lnTo>
                <a:lnTo>
                  <a:pt x="252" y="313"/>
                </a:lnTo>
                <a:lnTo>
                  <a:pt x="151" y="313"/>
                </a:lnTo>
                <a:lnTo>
                  <a:pt x="151" y="413"/>
                </a:lnTo>
                <a:close/>
                <a:moveTo>
                  <a:pt x="151" y="293"/>
                </a:moveTo>
                <a:lnTo>
                  <a:pt x="252" y="293"/>
                </a:lnTo>
                <a:lnTo>
                  <a:pt x="252" y="202"/>
                </a:lnTo>
                <a:lnTo>
                  <a:pt x="151" y="202"/>
                </a:lnTo>
                <a:lnTo>
                  <a:pt x="151" y="293"/>
                </a:lnTo>
                <a:close/>
                <a:moveTo>
                  <a:pt x="272" y="524"/>
                </a:moveTo>
                <a:lnTo>
                  <a:pt x="373" y="524"/>
                </a:lnTo>
                <a:lnTo>
                  <a:pt x="373" y="434"/>
                </a:lnTo>
                <a:lnTo>
                  <a:pt x="272" y="434"/>
                </a:lnTo>
                <a:lnTo>
                  <a:pt x="272" y="524"/>
                </a:lnTo>
                <a:close/>
                <a:moveTo>
                  <a:pt x="272" y="413"/>
                </a:moveTo>
                <a:lnTo>
                  <a:pt x="373" y="413"/>
                </a:lnTo>
                <a:lnTo>
                  <a:pt x="373" y="313"/>
                </a:lnTo>
                <a:lnTo>
                  <a:pt x="272" y="313"/>
                </a:lnTo>
                <a:lnTo>
                  <a:pt x="272" y="413"/>
                </a:lnTo>
                <a:close/>
                <a:moveTo>
                  <a:pt x="272" y="293"/>
                </a:moveTo>
                <a:lnTo>
                  <a:pt x="373" y="293"/>
                </a:lnTo>
                <a:lnTo>
                  <a:pt x="373" y="202"/>
                </a:lnTo>
                <a:lnTo>
                  <a:pt x="272" y="202"/>
                </a:lnTo>
                <a:lnTo>
                  <a:pt x="272" y="293"/>
                </a:lnTo>
                <a:close/>
                <a:moveTo>
                  <a:pt x="363" y="141"/>
                </a:moveTo>
                <a:cubicBezTo>
                  <a:pt x="363" y="144"/>
                  <a:pt x="364" y="146"/>
                  <a:pt x="366" y="148"/>
                </a:cubicBezTo>
                <a:cubicBezTo>
                  <a:pt x="368" y="150"/>
                  <a:pt x="370" y="151"/>
                  <a:pt x="373" y="151"/>
                </a:cubicBezTo>
                <a:lnTo>
                  <a:pt x="393" y="151"/>
                </a:lnTo>
                <a:cubicBezTo>
                  <a:pt x="396" y="151"/>
                  <a:pt x="398" y="150"/>
                  <a:pt x="400" y="148"/>
                </a:cubicBezTo>
                <a:cubicBezTo>
                  <a:pt x="402" y="146"/>
                  <a:pt x="403" y="144"/>
                  <a:pt x="403" y="141"/>
                </a:cubicBezTo>
                <a:lnTo>
                  <a:pt x="403" y="51"/>
                </a:lnTo>
                <a:cubicBezTo>
                  <a:pt x="403" y="48"/>
                  <a:pt x="402" y="46"/>
                  <a:pt x="400" y="44"/>
                </a:cubicBezTo>
                <a:cubicBezTo>
                  <a:pt x="398" y="42"/>
                  <a:pt x="396" y="41"/>
                  <a:pt x="393" y="41"/>
                </a:cubicBezTo>
                <a:lnTo>
                  <a:pt x="373" y="41"/>
                </a:lnTo>
                <a:cubicBezTo>
                  <a:pt x="370" y="41"/>
                  <a:pt x="368" y="42"/>
                  <a:pt x="366" y="44"/>
                </a:cubicBezTo>
                <a:cubicBezTo>
                  <a:pt x="364" y="46"/>
                  <a:pt x="363" y="48"/>
                  <a:pt x="363" y="51"/>
                </a:cubicBezTo>
                <a:lnTo>
                  <a:pt x="363" y="141"/>
                </a:lnTo>
                <a:close/>
                <a:moveTo>
                  <a:pt x="393" y="524"/>
                </a:moveTo>
                <a:lnTo>
                  <a:pt x="484" y="524"/>
                </a:lnTo>
                <a:lnTo>
                  <a:pt x="484" y="434"/>
                </a:lnTo>
                <a:lnTo>
                  <a:pt x="393" y="434"/>
                </a:lnTo>
                <a:lnTo>
                  <a:pt x="393" y="524"/>
                </a:lnTo>
                <a:close/>
                <a:moveTo>
                  <a:pt x="393" y="413"/>
                </a:moveTo>
                <a:lnTo>
                  <a:pt x="484" y="413"/>
                </a:lnTo>
                <a:lnTo>
                  <a:pt x="484" y="313"/>
                </a:lnTo>
                <a:lnTo>
                  <a:pt x="393" y="313"/>
                </a:lnTo>
                <a:lnTo>
                  <a:pt x="393" y="413"/>
                </a:lnTo>
                <a:close/>
                <a:moveTo>
                  <a:pt x="393" y="293"/>
                </a:moveTo>
                <a:lnTo>
                  <a:pt x="484" y="293"/>
                </a:lnTo>
                <a:lnTo>
                  <a:pt x="484" y="202"/>
                </a:lnTo>
                <a:lnTo>
                  <a:pt x="393" y="202"/>
                </a:lnTo>
                <a:lnTo>
                  <a:pt x="393" y="29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xmlns="" id="{5DD491F4-7965-4652-A1EF-16C506C6FC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8539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xmlns="" id="{9BA3528A-5B4B-4890-903D-FE05D67FFA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AN ARBEITGEBER</a:t>
            </a:r>
            <a:br>
              <a:rPr lang="de-DE" dirty="0"/>
            </a:br>
            <a:r>
              <a:rPr lang="de-DE" dirty="0"/>
              <a:t>Außergewöhnliche Belastungen (4/4)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/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39610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0EEB6228-779C-4379-B244-FFC09799BA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726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0EEB6228-779C-4379-B244-FFC09799B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06AF2E9F-A634-46FA-9140-D7AF6BEECF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72C7983B-8A70-4D2D-B327-9106701907CA}"/>
              </a:ext>
            </a:extLst>
          </p:cNvPr>
          <p:cNvSpPr/>
          <p:nvPr/>
        </p:nvSpPr>
        <p:spPr bwMode="auto">
          <a:xfrm>
            <a:off x="1042988" y="248178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AN SCHWERBEHINDERTE MENSCHEN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C95D3B24-B356-4316-8D6F-0F00453AF8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Zum Beispiel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8B303270-86AA-43BC-BC25-B429C0256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73D93ADD-0E3D-4133-998C-6F5BE9266D4F}"/>
              </a:ext>
            </a:extLst>
          </p:cNvPr>
          <p:cNvSpPr txBox="1">
            <a:spLocks/>
          </p:cNvSpPr>
          <p:nvPr/>
        </p:nvSpPr>
        <p:spPr>
          <a:xfrm>
            <a:off x="1790700" y="2492896"/>
            <a:ext cx="6228500" cy="640508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b="0" dirty="0">
                <a:solidFill>
                  <a:schemeClr val="accent1"/>
                </a:solidFill>
              </a:rPr>
              <a:t>Technische Arbeitshilfen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6B55F6B1-B300-4A67-AC0C-24E9C8BDE521}"/>
              </a:ext>
            </a:extLst>
          </p:cNvPr>
          <p:cNvSpPr/>
          <p:nvPr/>
        </p:nvSpPr>
        <p:spPr bwMode="auto">
          <a:xfrm>
            <a:off x="1042988" y="3265540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B106C857-C1A7-4793-9975-505A7929370A}"/>
              </a:ext>
            </a:extLst>
          </p:cNvPr>
          <p:cNvSpPr/>
          <p:nvPr/>
        </p:nvSpPr>
        <p:spPr bwMode="auto">
          <a:xfrm>
            <a:off x="1042988" y="4049296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xmlns="" id="{CB684A4F-D8C6-469A-9AEA-1A10199B08FF}"/>
              </a:ext>
            </a:extLst>
          </p:cNvPr>
          <p:cNvSpPr txBox="1">
            <a:spLocks/>
          </p:cNvSpPr>
          <p:nvPr/>
        </p:nvSpPr>
        <p:spPr>
          <a:xfrm>
            <a:off x="1790700" y="3265540"/>
            <a:ext cx="6228500" cy="640508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b="0" dirty="0">
                <a:solidFill>
                  <a:schemeClr val="accent1"/>
                </a:solidFill>
              </a:rPr>
              <a:t>Teilnahme an Maßnahmen zur Erhaltung und Erweiterung beruflicher Kenntnisse und Fertigkeiten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15F80278-C76F-4B94-8310-9A9B168BD3F7}"/>
              </a:ext>
            </a:extLst>
          </p:cNvPr>
          <p:cNvSpPr txBox="1">
            <a:spLocks/>
          </p:cNvSpPr>
          <p:nvPr/>
        </p:nvSpPr>
        <p:spPr>
          <a:xfrm>
            <a:off x="1790700" y="4049296"/>
            <a:ext cx="6228500" cy="640508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b="0" dirty="0">
                <a:solidFill>
                  <a:schemeClr val="accent1"/>
                </a:solidFill>
              </a:rPr>
              <a:t>Kostenersatz einer notwendigen Arbeitsassistenz</a:t>
            </a:r>
          </a:p>
        </p:txBody>
      </p:sp>
      <p:sp>
        <p:nvSpPr>
          <p:cNvPr id="27" name="Freeform 203">
            <a:extLst>
              <a:ext uri="{FF2B5EF4-FFF2-40B4-BE49-F238E27FC236}">
                <a16:creationId xmlns:a16="http://schemas.microsoft.com/office/drawing/2014/main" xmlns="" id="{123D446E-0EA2-419A-B450-248DC240C4FA}"/>
              </a:ext>
            </a:extLst>
          </p:cNvPr>
          <p:cNvSpPr>
            <a:spLocks noEditPoints="1"/>
          </p:cNvSpPr>
          <p:nvPr/>
        </p:nvSpPr>
        <p:spPr bwMode="auto">
          <a:xfrm>
            <a:off x="1196242" y="2636996"/>
            <a:ext cx="345115" cy="341196"/>
          </a:xfrm>
          <a:custGeom>
            <a:avLst/>
            <a:gdLst>
              <a:gd name="T0" fmla="*/ 0 w 517"/>
              <a:gd name="T1" fmla="*/ 443 h 517"/>
              <a:gd name="T2" fmla="*/ 12 w 517"/>
              <a:gd name="T3" fmla="*/ 414 h 517"/>
              <a:gd name="T4" fmla="*/ 226 w 517"/>
              <a:gd name="T5" fmla="*/ 200 h 517"/>
              <a:gd name="T6" fmla="*/ 263 w 517"/>
              <a:gd name="T7" fmla="*/ 255 h 517"/>
              <a:gd name="T8" fmla="*/ 317 w 517"/>
              <a:gd name="T9" fmla="*/ 291 h 517"/>
              <a:gd name="T10" fmla="*/ 102 w 517"/>
              <a:gd name="T11" fmla="*/ 505 h 517"/>
              <a:gd name="T12" fmla="*/ 74 w 517"/>
              <a:gd name="T13" fmla="*/ 517 h 517"/>
              <a:gd name="T14" fmla="*/ 45 w 517"/>
              <a:gd name="T15" fmla="*/ 505 h 517"/>
              <a:gd name="T16" fmla="*/ 12 w 517"/>
              <a:gd name="T17" fmla="*/ 471 h 517"/>
              <a:gd name="T18" fmla="*/ 0 w 517"/>
              <a:gd name="T19" fmla="*/ 443 h 517"/>
              <a:gd name="T20" fmla="*/ 80 w 517"/>
              <a:gd name="T21" fmla="*/ 409 h 517"/>
              <a:gd name="T22" fmla="*/ 74 w 517"/>
              <a:gd name="T23" fmla="*/ 423 h 517"/>
              <a:gd name="T24" fmla="*/ 80 w 517"/>
              <a:gd name="T25" fmla="*/ 437 h 517"/>
              <a:gd name="T26" fmla="*/ 94 w 517"/>
              <a:gd name="T27" fmla="*/ 443 h 517"/>
              <a:gd name="T28" fmla="*/ 108 w 517"/>
              <a:gd name="T29" fmla="*/ 437 h 517"/>
              <a:gd name="T30" fmla="*/ 114 w 517"/>
              <a:gd name="T31" fmla="*/ 423 h 517"/>
              <a:gd name="T32" fmla="*/ 108 w 517"/>
              <a:gd name="T33" fmla="*/ 409 h 517"/>
              <a:gd name="T34" fmla="*/ 94 w 517"/>
              <a:gd name="T35" fmla="*/ 403 h 517"/>
              <a:gd name="T36" fmla="*/ 80 w 517"/>
              <a:gd name="T37" fmla="*/ 409 h 517"/>
              <a:gd name="T38" fmla="*/ 277 w 517"/>
              <a:gd name="T39" fmla="*/ 240 h 517"/>
              <a:gd name="T40" fmla="*/ 235 w 517"/>
              <a:gd name="T41" fmla="*/ 141 h 517"/>
              <a:gd name="T42" fmla="*/ 277 w 517"/>
              <a:gd name="T43" fmla="*/ 41 h 517"/>
              <a:gd name="T44" fmla="*/ 376 w 517"/>
              <a:gd name="T45" fmla="*/ 0 h 517"/>
              <a:gd name="T46" fmla="*/ 415 w 517"/>
              <a:gd name="T47" fmla="*/ 5 h 517"/>
              <a:gd name="T48" fmla="*/ 449 w 517"/>
              <a:gd name="T49" fmla="*/ 19 h 517"/>
              <a:gd name="T50" fmla="*/ 454 w 517"/>
              <a:gd name="T51" fmla="*/ 28 h 517"/>
              <a:gd name="T52" fmla="*/ 449 w 517"/>
              <a:gd name="T53" fmla="*/ 37 h 517"/>
              <a:gd name="T54" fmla="*/ 356 w 517"/>
              <a:gd name="T55" fmla="*/ 90 h 517"/>
              <a:gd name="T56" fmla="*/ 356 w 517"/>
              <a:gd name="T57" fmla="*/ 161 h 517"/>
              <a:gd name="T58" fmla="*/ 417 w 517"/>
              <a:gd name="T59" fmla="*/ 195 h 517"/>
              <a:gd name="T60" fmla="*/ 442 w 517"/>
              <a:gd name="T61" fmla="*/ 179 h 517"/>
              <a:gd name="T62" fmla="*/ 485 w 517"/>
              <a:gd name="T63" fmla="*/ 154 h 517"/>
              <a:gd name="T64" fmla="*/ 507 w 517"/>
              <a:gd name="T65" fmla="*/ 143 h 517"/>
              <a:gd name="T66" fmla="*/ 514 w 517"/>
              <a:gd name="T67" fmla="*/ 146 h 517"/>
              <a:gd name="T68" fmla="*/ 517 w 517"/>
              <a:gd name="T69" fmla="*/ 154 h 517"/>
              <a:gd name="T70" fmla="*/ 510 w 517"/>
              <a:gd name="T71" fmla="*/ 187 h 517"/>
              <a:gd name="T72" fmla="*/ 458 w 517"/>
              <a:gd name="T73" fmla="*/ 256 h 517"/>
              <a:gd name="T74" fmla="*/ 376 w 517"/>
              <a:gd name="T75" fmla="*/ 282 h 517"/>
              <a:gd name="T76" fmla="*/ 277 w 517"/>
              <a:gd name="T77" fmla="*/ 24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7" h="517">
                <a:moveTo>
                  <a:pt x="0" y="443"/>
                </a:moveTo>
                <a:cubicBezTo>
                  <a:pt x="0" y="432"/>
                  <a:pt x="4" y="422"/>
                  <a:pt x="12" y="414"/>
                </a:cubicBezTo>
                <a:lnTo>
                  <a:pt x="226" y="200"/>
                </a:lnTo>
                <a:cubicBezTo>
                  <a:pt x="235" y="221"/>
                  <a:pt x="247" y="239"/>
                  <a:pt x="263" y="255"/>
                </a:cubicBezTo>
                <a:cubicBezTo>
                  <a:pt x="278" y="270"/>
                  <a:pt x="297" y="282"/>
                  <a:pt x="317" y="291"/>
                </a:cubicBezTo>
                <a:lnTo>
                  <a:pt x="102" y="505"/>
                </a:lnTo>
                <a:cubicBezTo>
                  <a:pt x="95" y="513"/>
                  <a:pt x="85" y="517"/>
                  <a:pt x="74" y="517"/>
                </a:cubicBezTo>
                <a:cubicBezTo>
                  <a:pt x="63" y="517"/>
                  <a:pt x="54" y="513"/>
                  <a:pt x="45" y="505"/>
                </a:cubicBezTo>
                <a:lnTo>
                  <a:pt x="12" y="471"/>
                </a:lnTo>
                <a:cubicBezTo>
                  <a:pt x="4" y="464"/>
                  <a:pt x="0" y="454"/>
                  <a:pt x="0" y="443"/>
                </a:cubicBezTo>
                <a:close/>
                <a:moveTo>
                  <a:pt x="80" y="409"/>
                </a:moveTo>
                <a:cubicBezTo>
                  <a:pt x="76" y="413"/>
                  <a:pt x="74" y="418"/>
                  <a:pt x="74" y="423"/>
                </a:cubicBezTo>
                <a:cubicBezTo>
                  <a:pt x="74" y="428"/>
                  <a:pt x="76" y="433"/>
                  <a:pt x="80" y="437"/>
                </a:cubicBezTo>
                <a:cubicBezTo>
                  <a:pt x="84" y="441"/>
                  <a:pt x="89" y="443"/>
                  <a:pt x="94" y="443"/>
                </a:cubicBezTo>
                <a:cubicBezTo>
                  <a:pt x="100" y="443"/>
                  <a:pt x="104" y="441"/>
                  <a:pt x="108" y="437"/>
                </a:cubicBezTo>
                <a:cubicBezTo>
                  <a:pt x="112" y="433"/>
                  <a:pt x="114" y="428"/>
                  <a:pt x="114" y="423"/>
                </a:cubicBezTo>
                <a:cubicBezTo>
                  <a:pt x="114" y="418"/>
                  <a:pt x="112" y="413"/>
                  <a:pt x="108" y="409"/>
                </a:cubicBezTo>
                <a:cubicBezTo>
                  <a:pt x="104" y="405"/>
                  <a:pt x="100" y="403"/>
                  <a:pt x="94" y="403"/>
                </a:cubicBezTo>
                <a:cubicBezTo>
                  <a:pt x="89" y="403"/>
                  <a:pt x="84" y="405"/>
                  <a:pt x="80" y="409"/>
                </a:cubicBezTo>
                <a:close/>
                <a:moveTo>
                  <a:pt x="277" y="240"/>
                </a:moveTo>
                <a:cubicBezTo>
                  <a:pt x="249" y="213"/>
                  <a:pt x="235" y="180"/>
                  <a:pt x="235" y="141"/>
                </a:cubicBezTo>
                <a:cubicBezTo>
                  <a:pt x="235" y="102"/>
                  <a:pt x="249" y="69"/>
                  <a:pt x="277" y="41"/>
                </a:cubicBezTo>
                <a:cubicBezTo>
                  <a:pt x="304" y="13"/>
                  <a:pt x="338" y="0"/>
                  <a:pt x="376" y="0"/>
                </a:cubicBezTo>
                <a:cubicBezTo>
                  <a:pt x="389" y="0"/>
                  <a:pt x="401" y="1"/>
                  <a:pt x="415" y="5"/>
                </a:cubicBezTo>
                <a:cubicBezTo>
                  <a:pt x="428" y="8"/>
                  <a:pt x="439" y="13"/>
                  <a:pt x="449" y="19"/>
                </a:cubicBezTo>
                <a:cubicBezTo>
                  <a:pt x="452" y="22"/>
                  <a:pt x="454" y="25"/>
                  <a:pt x="454" y="28"/>
                </a:cubicBezTo>
                <a:cubicBezTo>
                  <a:pt x="454" y="32"/>
                  <a:pt x="452" y="35"/>
                  <a:pt x="449" y="37"/>
                </a:cubicBezTo>
                <a:lnTo>
                  <a:pt x="356" y="90"/>
                </a:lnTo>
                <a:lnTo>
                  <a:pt x="356" y="161"/>
                </a:lnTo>
                <a:lnTo>
                  <a:pt x="417" y="195"/>
                </a:lnTo>
                <a:cubicBezTo>
                  <a:pt x="418" y="194"/>
                  <a:pt x="426" y="189"/>
                  <a:pt x="442" y="179"/>
                </a:cubicBezTo>
                <a:cubicBezTo>
                  <a:pt x="457" y="170"/>
                  <a:pt x="472" y="161"/>
                  <a:pt x="485" y="154"/>
                </a:cubicBezTo>
                <a:cubicBezTo>
                  <a:pt x="498" y="146"/>
                  <a:pt x="505" y="143"/>
                  <a:pt x="507" y="143"/>
                </a:cubicBezTo>
                <a:cubicBezTo>
                  <a:pt x="510" y="143"/>
                  <a:pt x="512" y="144"/>
                  <a:pt x="514" y="146"/>
                </a:cubicBezTo>
                <a:cubicBezTo>
                  <a:pt x="516" y="148"/>
                  <a:pt x="517" y="151"/>
                  <a:pt x="517" y="154"/>
                </a:cubicBezTo>
                <a:cubicBezTo>
                  <a:pt x="517" y="162"/>
                  <a:pt x="514" y="173"/>
                  <a:pt x="510" y="187"/>
                </a:cubicBezTo>
                <a:cubicBezTo>
                  <a:pt x="500" y="215"/>
                  <a:pt x="483" y="238"/>
                  <a:pt x="458" y="256"/>
                </a:cubicBezTo>
                <a:cubicBezTo>
                  <a:pt x="433" y="273"/>
                  <a:pt x="406" y="282"/>
                  <a:pt x="376" y="282"/>
                </a:cubicBezTo>
                <a:cubicBezTo>
                  <a:pt x="338" y="282"/>
                  <a:pt x="304" y="268"/>
                  <a:pt x="277" y="24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841CF3E8-98B2-44BD-A01C-31BDB0DE946D}"/>
              </a:ext>
            </a:extLst>
          </p:cNvPr>
          <p:cNvGrpSpPr/>
          <p:nvPr/>
        </p:nvGrpSpPr>
        <p:grpSpPr>
          <a:xfrm>
            <a:off x="1196242" y="4157763"/>
            <a:ext cx="345116" cy="434686"/>
            <a:chOff x="-1239762" y="4889794"/>
            <a:chExt cx="534001" cy="672597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xmlns="" id="{9E1F281E-79C3-42FE-B10D-8EFD5147627D}"/>
                </a:ext>
              </a:extLst>
            </p:cNvPr>
            <p:cNvGrpSpPr/>
            <p:nvPr/>
          </p:nvGrpSpPr>
          <p:grpSpPr>
            <a:xfrm>
              <a:off x="-1123727" y="4889794"/>
              <a:ext cx="252142" cy="513793"/>
              <a:chOff x="-957903" y="5025140"/>
              <a:chExt cx="252142" cy="513793"/>
            </a:xfrm>
          </p:grpSpPr>
          <p:sp>
            <p:nvSpPr>
              <p:cNvPr id="66" name="Abgerundetes Rechteck 1306">
                <a:extLst>
                  <a:ext uri="{FF2B5EF4-FFF2-40B4-BE49-F238E27FC236}">
                    <a16:creationId xmlns:a16="http://schemas.microsoft.com/office/drawing/2014/main" xmlns="" id="{107626B2-26C4-4E8B-B09F-93899851C6A9}"/>
                  </a:ext>
                </a:extLst>
              </p:cNvPr>
              <p:cNvSpPr/>
              <p:nvPr/>
            </p:nvSpPr>
            <p:spPr>
              <a:xfrm>
                <a:off x="-957903" y="5025140"/>
                <a:ext cx="252142" cy="513793"/>
              </a:xfrm>
              <a:prstGeom prst="roundRect">
                <a:avLst>
                  <a:gd name="adj" fmla="val 17583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67" name="Gruppieren 66">
                <a:extLst>
                  <a:ext uri="{FF2B5EF4-FFF2-40B4-BE49-F238E27FC236}">
                    <a16:creationId xmlns:a16="http://schemas.microsoft.com/office/drawing/2014/main" xmlns="" id="{ADE8FFE0-3220-45C8-8E7F-D41BE3EB558D}"/>
                  </a:ext>
                </a:extLst>
              </p:cNvPr>
              <p:cNvGrpSpPr/>
              <p:nvPr/>
            </p:nvGrpSpPr>
            <p:grpSpPr>
              <a:xfrm>
                <a:off x="-955361" y="5033023"/>
                <a:ext cx="247059" cy="498026"/>
                <a:chOff x="7963801" y="1339649"/>
                <a:chExt cx="179476" cy="361792"/>
              </a:xfrm>
            </p:grpSpPr>
            <p:sp>
              <p:nvSpPr>
                <p:cNvPr id="68" name="Freeform 448">
                  <a:extLst>
                    <a:ext uri="{FF2B5EF4-FFF2-40B4-BE49-F238E27FC236}">
                      <a16:creationId xmlns:a16="http://schemas.microsoft.com/office/drawing/2014/main" xmlns="" id="{19E18EE3-2FE4-46AF-9129-E3AE06A5DC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2889" y="1506020"/>
                  <a:ext cx="168959" cy="195421"/>
                </a:xfrm>
                <a:custGeom>
                  <a:avLst/>
                  <a:gdLst>
                    <a:gd name="T0" fmla="*/ 0 w 484"/>
                    <a:gd name="T1" fmla="*/ 483 h 564"/>
                    <a:gd name="T2" fmla="*/ 0 w 484"/>
                    <a:gd name="T3" fmla="*/ 430 h 564"/>
                    <a:gd name="T4" fmla="*/ 102 w 484"/>
                    <a:gd name="T5" fmla="*/ 470 h 564"/>
                    <a:gd name="T6" fmla="*/ 242 w 484"/>
                    <a:gd name="T7" fmla="*/ 483 h 564"/>
                    <a:gd name="T8" fmla="*/ 381 w 484"/>
                    <a:gd name="T9" fmla="*/ 470 h 564"/>
                    <a:gd name="T10" fmla="*/ 484 w 484"/>
                    <a:gd name="T11" fmla="*/ 430 h 564"/>
                    <a:gd name="T12" fmla="*/ 484 w 484"/>
                    <a:gd name="T13" fmla="*/ 483 h 564"/>
                    <a:gd name="T14" fmla="*/ 451 w 484"/>
                    <a:gd name="T15" fmla="*/ 524 h 564"/>
                    <a:gd name="T16" fmla="*/ 363 w 484"/>
                    <a:gd name="T17" fmla="*/ 553 h 564"/>
                    <a:gd name="T18" fmla="*/ 242 w 484"/>
                    <a:gd name="T19" fmla="*/ 564 h 564"/>
                    <a:gd name="T20" fmla="*/ 120 w 484"/>
                    <a:gd name="T21" fmla="*/ 553 h 564"/>
                    <a:gd name="T22" fmla="*/ 32 w 484"/>
                    <a:gd name="T23" fmla="*/ 524 h 564"/>
                    <a:gd name="T24" fmla="*/ 0 w 484"/>
                    <a:gd name="T25" fmla="*/ 483 h 564"/>
                    <a:gd name="T26" fmla="*/ 0 w 484"/>
                    <a:gd name="T27" fmla="*/ 363 h 564"/>
                    <a:gd name="T28" fmla="*/ 0 w 484"/>
                    <a:gd name="T29" fmla="*/ 309 h 564"/>
                    <a:gd name="T30" fmla="*/ 102 w 484"/>
                    <a:gd name="T31" fmla="*/ 349 h 564"/>
                    <a:gd name="T32" fmla="*/ 242 w 484"/>
                    <a:gd name="T33" fmla="*/ 363 h 564"/>
                    <a:gd name="T34" fmla="*/ 381 w 484"/>
                    <a:gd name="T35" fmla="*/ 349 h 564"/>
                    <a:gd name="T36" fmla="*/ 484 w 484"/>
                    <a:gd name="T37" fmla="*/ 309 h 564"/>
                    <a:gd name="T38" fmla="*/ 484 w 484"/>
                    <a:gd name="T39" fmla="*/ 363 h 564"/>
                    <a:gd name="T40" fmla="*/ 451 w 484"/>
                    <a:gd name="T41" fmla="*/ 403 h 564"/>
                    <a:gd name="T42" fmla="*/ 363 w 484"/>
                    <a:gd name="T43" fmla="*/ 432 h 564"/>
                    <a:gd name="T44" fmla="*/ 242 w 484"/>
                    <a:gd name="T45" fmla="*/ 443 h 564"/>
                    <a:gd name="T46" fmla="*/ 120 w 484"/>
                    <a:gd name="T47" fmla="*/ 432 h 564"/>
                    <a:gd name="T48" fmla="*/ 32 w 484"/>
                    <a:gd name="T49" fmla="*/ 403 h 564"/>
                    <a:gd name="T50" fmla="*/ 0 w 484"/>
                    <a:gd name="T51" fmla="*/ 363 h 564"/>
                    <a:gd name="T52" fmla="*/ 0 w 484"/>
                    <a:gd name="T53" fmla="*/ 242 h 564"/>
                    <a:gd name="T54" fmla="*/ 0 w 484"/>
                    <a:gd name="T55" fmla="*/ 188 h 564"/>
                    <a:gd name="T56" fmla="*/ 102 w 484"/>
                    <a:gd name="T57" fmla="*/ 228 h 564"/>
                    <a:gd name="T58" fmla="*/ 242 w 484"/>
                    <a:gd name="T59" fmla="*/ 242 h 564"/>
                    <a:gd name="T60" fmla="*/ 381 w 484"/>
                    <a:gd name="T61" fmla="*/ 228 h 564"/>
                    <a:gd name="T62" fmla="*/ 484 w 484"/>
                    <a:gd name="T63" fmla="*/ 188 h 564"/>
                    <a:gd name="T64" fmla="*/ 484 w 484"/>
                    <a:gd name="T65" fmla="*/ 242 h 564"/>
                    <a:gd name="T66" fmla="*/ 451 w 484"/>
                    <a:gd name="T67" fmla="*/ 282 h 564"/>
                    <a:gd name="T68" fmla="*/ 363 w 484"/>
                    <a:gd name="T69" fmla="*/ 311 h 564"/>
                    <a:gd name="T70" fmla="*/ 242 w 484"/>
                    <a:gd name="T71" fmla="*/ 322 h 564"/>
                    <a:gd name="T72" fmla="*/ 120 w 484"/>
                    <a:gd name="T73" fmla="*/ 311 h 564"/>
                    <a:gd name="T74" fmla="*/ 32 w 484"/>
                    <a:gd name="T75" fmla="*/ 282 h 564"/>
                    <a:gd name="T76" fmla="*/ 0 w 484"/>
                    <a:gd name="T77" fmla="*/ 242 h 564"/>
                    <a:gd name="T78" fmla="*/ 0 w 484"/>
                    <a:gd name="T79" fmla="*/ 121 h 564"/>
                    <a:gd name="T80" fmla="*/ 0 w 484"/>
                    <a:gd name="T81" fmla="*/ 80 h 564"/>
                    <a:gd name="T82" fmla="*/ 32 w 484"/>
                    <a:gd name="T83" fmla="*/ 40 h 564"/>
                    <a:gd name="T84" fmla="*/ 120 w 484"/>
                    <a:gd name="T85" fmla="*/ 11 h 564"/>
                    <a:gd name="T86" fmla="*/ 242 w 484"/>
                    <a:gd name="T87" fmla="*/ 0 h 564"/>
                    <a:gd name="T88" fmla="*/ 363 w 484"/>
                    <a:gd name="T89" fmla="*/ 11 h 564"/>
                    <a:gd name="T90" fmla="*/ 451 w 484"/>
                    <a:gd name="T91" fmla="*/ 40 h 564"/>
                    <a:gd name="T92" fmla="*/ 484 w 484"/>
                    <a:gd name="T93" fmla="*/ 80 h 564"/>
                    <a:gd name="T94" fmla="*/ 484 w 484"/>
                    <a:gd name="T95" fmla="*/ 121 h 564"/>
                    <a:gd name="T96" fmla="*/ 451 w 484"/>
                    <a:gd name="T97" fmla="*/ 161 h 564"/>
                    <a:gd name="T98" fmla="*/ 363 w 484"/>
                    <a:gd name="T99" fmla="*/ 190 h 564"/>
                    <a:gd name="T100" fmla="*/ 242 w 484"/>
                    <a:gd name="T101" fmla="*/ 201 h 564"/>
                    <a:gd name="T102" fmla="*/ 120 w 484"/>
                    <a:gd name="T103" fmla="*/ 190 h 564"/>
                    <a:gd name="T104" fmla="*/ 32 w 484"/>
                    <a:gd name="T105" fmla="*/ 161 h 564"/>
                    <a:gd name="T106" fmla="*/ 0 w 484"/>
                    <a:gd name="T107" fmla="*/ 121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84" h="564">
                      <a:moveTo>
                        <a:pt x="0" y="483"/>
                      </a:moveTo>
                      <a:lnTo>
                        <a:pt x="0" y="430"/>
                      </a:lnTo>
                      <a:cubicBezTo>
                        <a:pt x="25" y="448"/>
                        <a:pt x="59" y="461"/>
                        <a:pt x="102" y="470"/>
                      </a:cubicBezTo>
                      <a:cubicBezTo>
                        <a:pt x="145" y="479"/>
                        <a:pt x="192" y="483"/>
                        <a:pt x="242" y="483"/>
                      </a:cubicBezTo>
                      <a:cubicBezTo>
                        <a:pt x="292" y="483"/>
                        <a:pt x="338" y="479"/>
                        <a:pt x="381" y="470"/>
                      </a:cubicBezTo>
                      <a:cubicBezTo>
                        <a:pt x="425" y="461"/>
                        <a:pt x="459" y="448"/>
                        <a:pt x="484" y="430"/>
                      </a:cubicBezTo>
                      <a:lnTo>
                        <a:pt x="484" y="483"/>
                      </a:lnTo>
                      <a:cubicBezTo>
                        <a:pt x="484" y="498"/>
                        <a:pt x="473" y="511"/>
                        <a:pt x="451" y="524"/>
                      </a:cubicBezTo>
                      <a:cubicBezTo>
                        <a:pt x="430" y="536"/>
                        <a:pt x="400" y="546"/>
                        <a:pt x="363" y="553"/>
                      </a:cubicBezTo>
                      <a:cubicBezTo>
                        <a:pt x="326" y="560"/>
                        <a:pt x="285" y="564"/>
                        <a:pt x="242" y="564"/>
                      </a:cubicBezTo>
                      <a:cubicBezTo>
                        <a:pt x="198" y="564"/>
                        <a:pt x="158" y="560"/>
                        <a:pt x="120" y="553"/>
                      </a:cubicBezTo>
                      <a:cubicBezTo>
                        <a:pt x="83" y="546"/>
                        <a:pt x="54" y="536"/>
                        <a:pt x="32" y="524"/>
                      </a:cubicBezTo>
                      <a:cubicBezTo>
                        <a:pt x="11" y="511"/>
                        <a:pt x="0" y="498"/>
                        <a:pt x="0" y="483"/>
                      </a:cubicBezTo>
                      <a:close/>
                      <a:moveTo>
                        <a:pt x="0" y="363"/>
                      </a:moveTo>
                      <a:lnTo>
                        <a:pt x="0" y="309"/>
                      </a:lnTo>
                      <a:cubicBezTo>
                        <a:pt x="25" y="327"/>
                        <a:pt x="59" y="340"/>
                        <a:pt x="102" y="349"/>
                      </a:cubicBezTo>
                      <a:cubicBezTo>
                        <a:pt x="145" y="358"/>
                        <a:pt x="192" y="363"/>
                        <a:pt x="242" y="363"/>
                      </a:cubicBezTo>
                      <a:cubicBezTo>
                        <a:pt x="292" y="363"/>
                        <a:pt x="338" y="358"/>
                        <a:pt x="381" y="349"/>
                      </a:cubicBezTo>
                      <a:cubicBezTo>
                        <a:pt x="425" y="340"/>
                        <a:pt x="459" y="327"/>
                        <a:pt x="484" y="309"/>
                      </a:cubicBezTo>
                      <a:lnTo>
                        <a:pt x="484" y="363"/>
                      </a:lnTo>
                      <a:cubicBezTo>
                        <a:pt x="484" y="377"/>
                        <a:pt x="473" y="390"/>
                        <a:pt x="451" y="403"/>
                      </a:cubicBezTo>
                      <a:cubicBezTo>
                        <a:pt x="430" y="415"/>
                        <a:pt x="400" y="425"/>
                        <a:pt x="363" y="432"/>
                      </a:cubicBezTo>
                      <a:cubicBezTo>
                        <a:pt x="326" y="440"/>
                        <a:pt x="285" y="443"/>
                        <a:pt x="242" y="443"/>
                      </a:cubicBezTo>
                      <a:cubicBezTo>
                        <a:pt x="198" y="443"/>
                        <a:pt x="158" y="440"/>
                        <a:pt x="120" y="432"/>
                      </a:cubicBezTo>
                      <a:cubicBezTo>
                        <a:pt x="83" y="425"/>
                        <a:pt x="54" y="415"/>
                        <a:pt x="32" y="403"/>
                      </a:cubicBezTo>
                      <a:cubicBezTo>
                        <a:pt x="11" y="390"/>
                        <a:pt x="0" y="377"/>
                        <a:pt x="0" y="363"/>
                      </a:cubicBezTo>
                      <a:close/>
                      <a:moveTo>
                        <a:pt x="0" y="242"/>
                      </a:moveTo>
                      <a:lnTo>
                        <a:pt x="0" y="188"/>
                      </a:lnTo>
                      <a:cubicBezTo>
                        <a:pt x="25" y="206"/>
                        <a:pt x="59" y="219"/>
                        <a:pt x="102" y="228"/>
                      </a:cubicBezTo>
                      <a:cubicBezTo>
                        <a:pt x="145" y="237"/>
                        <a:pt x="192" y="242"/>
                        <a:pt x="242" y="242"/>
                      </a:cubicBezTo>
                      <a:cubicBezTo>
                        <a:pt x="292" y="242"/>
                        <a:pt x="338" y="237"/>
                        <a:pt x="381" y="228"/>
                      </a:cubicBezTo>
                      <a:cubicBezTo>
                        <a:pt x="425" y="219"/>
                        <a:pt x="459" y="206"/>
                        <a:pt x="484" y="188"/>
                      </a:cubicBezTo>
                      <a:lnTo>
                        <a:pt x="484" y="242"/>
                      </a:lnTo>
                      <a:cubicBezTo>
                        <a:pt x="484" y="256"/>
                        <a:pt x="473" y="269"/>
                        <a:pt x="451" y="282"/>
                      </a:cubicBezTo>
                      <a:cubicBezTo>
                        <a:pt x="430" y="294"/>
                        <a:pt x="400" y="304"/>
                        <a:pt x="363" y="311"/>
                      </a:cubicBezTo>
                      <a:cubicBezTo>
                        <a:pt x="326" y="319"/>
                        <a:pt x="285" y="322"/>
                        <a:pt x="242" y="322"/>
                      </a:cubicBezTo>
                      <a:cubicBezTo>
                        <a:pt x="198" y="322"/>
                        <a:pt x="158" y="319"/>
                        <a:pt x="120" y="311"/>
                      </a:cubicBezTo>
                      <a:cubicBezTo>
                        <a:pt x="83" y="304"/>
                        <a:pt x="54" y="294"/>
                        <a:pt x="32" y="282"/>
                      </a:cubicBezTo>
                      <a:cubicBezTo>
                        <a:pt x="11" y="269"/>
                        <a:pt x="0" y="256"/>
                        <a:pt x="0" y="242"/>
                      </a:cubicBezTo>
                      <a:close/>
                      <a:moveTo>
                        <a:pt x="0" y="121"/>
                      </a:moveTo>
                      <a:lnTo>
                        <a:pt x="0" y="80"/>
                      </a:lnTo>
                      <a:cubicBezTo>
                        <a:pt x="0" y="66"/>
                        <a:pt x="11" y="52"/>
                        <a:pt x="32" y="40"/>
                      </a:cubicBezTo>
                      <a:cubicBezTo>
                        <a:pt x="54" y="28"/>
                        <a:pt x="83" y="18"/>
                        <a:pt x="120" y="11"/>
                      </a:cubicBezTo>
                      <a:cubicBezTo>
                        <a:pt x="158" y="3"/>
                        <a:pt x="198" y="0"/>
                        <a:pt x="242" y="0"/>
                      </a:cubicBezTo>
                      <a:cubicBezTo>
                        <a:pt x="285" y="0"/>
                        <a:pt x="326" y="3"/>
                        <a:pt x="363" y="11"/>
                      </a:cubicBezTo>
                      <a:cubicBezTo>
                        <a:pt x="400" y="18"/>
                        <a:pt x="430" y="28"/>
                        <a:pt x="451" y="40"/>
                      </a:cubicBezTo>
                      <a:cubicBezTo>
                        <a:pt x="473" y="52"/>
                        <a:pt x="484" y="66"/>
                        <a:pt x="484" y="80"/>
                      </a:cubicBezTo>
                      <a:lnTo>
                        <a:pt x="484" y="121"/>
                      </a:lnTo>
                      <a:cubicBezTo>
                        <a:pt x="484" y="135"/>
                        <a:pt x="473" y="149"/>
                        <a:pt x="451" y="161"/>
                      </a:cubicBezTo>
                      <a:cubicBezTo>
                        <a:pt x="430" y="173"/>
                        <a:pt x="400" y="183"/>
                        <a:pt x="363" y="190"/>
                      </a:cubicBezTo>
                      <a:cubicBezTo>
                        <a:pt x="326" y="198"/>
                        <a:pt x="285" y="201"/>
                        <a:pt x="242" y="201"/>
                      </a:cubicBezTo>
                      <a:cubicBezTo>
                        <a:pt x="198" y="201"/>
                        <a:pt x="158" y="198"/>
                        <a:pt x="120" y="190"/>
                      </a:cubicBezTo>
                      <a:cubicBezTo>
                        <a:pt x="83" y="183"/>
                        <a:pt x="54" y="173"/>
                        <a:pt x="32" y="161"/>
                      </a:cubicBezTo>
                      <a:cubicBezTo>
                        <a:pt x="11" y="149"/>
                        <a:pt x="0" y="135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xmlns="" id="{00E9AF03-712F-48FE-ABBE-C75DEFD20B9B}"/>
                    </a:ext>
                  </a:extLst>
                </p:cNvPr>
                <p:cNvSpPr/>
                <p:nvPr/>
              </p:nvSpPr>
              <p:spPr>
                <a:xfrm>
                  <a:off x="7963801" y="1480254"/>
                  <a:ext cx="179476" cy="7242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0" name="Freeform 448">
                  <a:extLst>
                    <a:ext uri="{FF2B5EF4-FFF2-40B4-BE49-F238E27FC236}">
                      <a16:creationId xmlns:a16="http://schemas.microsoft.com/office/drawing/2014/main" xmlns="" id="{8DAE97C8-50F1-45A6-A9AB-E2DF2B087B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0388" y="1339649"/>
                  <a:ext cx="168959" cy="195421"/>
                </a:xfrm>
                <a:custGeom>
                  <a:avLst/>
                  <a:gdLst>
                    <a:gd name="T0" fmla="*/ 0 w 484"/>
                    <a:gd name="T1" fmla="*/ 483 h 564"/>
                    <a:gd name="T2" fmla="*/ 0 w 484"/>
                    <a:gd name="T3" fmla="*/ 430 h 564"/>
                    <a:gd name="T4" fmla="*/ 102 w 484"/>
                    <a:gd name="T5" fmla="*/ 470 h 564"/>
                    <a:gd name="T6" fmla="*/ 242 w 484"/>
                    <a:gd name="T7" fmla="*/ 483 h 564"/>
                    <a:gd name="T8" fmla="*/ 381 w 484"/>
                    <a:gd name="T9" fmla="*/ 470 h 564"/>
                    <a:gd name="T10" fmla="*/ 484 w 484"/>
                    <a:gd name="T11" fmla="*/ 430 h 564"/>
                    <a:gd name="T12" fmla="*/ 484 w 484"/>
                    <a:gd name="T13" fmla="*/ 483 h 564"/>
                    <a:gd name="T14" fmla="*/ 451 w 484"/>
                    <a:gd name="T15" fmla="*/ 524 h 564"/>
                    <a:gd name="T16" fmla="*/ 363 w 484"/>
                    <a:gd name="T17" fmla="*/ 553 h 564"/>
                    <a:gd name="T18" fmla="*/ 242 w 484"/>
                    <a:gd name="T19" fmla="*/ 564 h 564"/>
                    <a:gd name="T20" fmla="*/ 120 w 484"/>
                    <a:gd name="T21" fmla="*/ 553 h 564"/>
                    <a:gd name="T22" fmla="*/ 32 w 484"/>
                    <a:gd name="T23" fmla="*/ 524 h 564"/>
                    <a:gd name="T24" fmla="*/ 0 w 484"/>
                    <a:gd name="T25" fmla="*/ 483 h 564"/>
                    <a:gd name="T26" fmla="*/ 0 w 484"/>
                    <a:gd name="T27" fmla="*/ 363 h 564"/>
                    <a:gd name="T28" fmla="*/ 0 w 484"/>
                    <a:gd name="T29" fmla="*/ 309 h 564"/>
                    <a:gd name="T30" fmla="*/ 102 w 484"/>
                    <a:gd name="T31" fmla="*/ 349 h 564"/>
                    <a:gd name="T32" fmla="*/ 242 w 484"/>
                    <a:gd name="T33" fmla="*/ 363 h 564"/>
                    <a:gd name="T34" fmla="*/ 381 w 484"/>
                    <a:gd name="T35" fmla="*/ 349 h 564"/>
                    <a:gd name="T36" fmla="*/ 484 w 484"/>
                    <a:gd name="T37" fmla="*/ 309 h 564"/>
                    <a:gd name="T38" fmla="*/ 484 w 484"/>
                    <a:gd name="T39" fmla="*/ 363 h 564"/>
                    <a:gd name="T40" fmla="*/ 451 w 484"/>
                    <a:gd name="T41" fmla="*/ 403 h 564"/>
                    <a:gd name="T42" fmla="*/ 363 w 484"/>
                    <a:gd name="T43" fmla="*/ 432 h 564"/>
                    <a:gd name="T44" fmla="*/ 242 w 484"/>
                    <a:gd name="T45" fmla="*/ 443 h 564"/>
                    <a:gd name="T46" fmla="*/ 120 w 484"/>
                    <a:gd name="T47" fmla="*/ 432 h 564"/>
                    <a:gd name="T48" fmla="*/ 32 w 484"/>
                    <a:gd name="T49" fmla="*/ 403 h 564"/>
                    <a:gd name="T50" fmla="*/ 0 w 484"/>
                    <a:gd name="T51" fmla="*/ 363 h 564"/>
                    <a:gd name="T52" fmla="*/ 0 w 484"/>
                    <a:gd name="T53" fmla="*/ 242 h 564"/>
                    <a:gd name="T54" fmla="*/ 0 w 484"/>
                    <a:gd name="T55" fmla="*/ 188 h 564"/>
                    <a:gd name="T56" fmla="*/ 102 w 484"/>
                    <a:gd name="T57" fmla="*/ 228 h 564"/>
                    <a:gd name="T58" fmla="*/ 242 w 484"/>
                    <a:gd name="T59" fmla="*/ 242 h 564"/>
                    <a:gd name="T60" fmla="*/ 381 w 484"/>
                    <a:gd name="T61" fmla="*/ 228 h 564"/>
                    <a:gd name="T62" fmla="*/ 484 w 484"/>
                    <a:gd name="T63" fmla="*/ 188 h 564"/>
                    <a:gd name="T64" fmla="*/ 484 w 484"/>
                    <a:gd name="T65" fmla="*/ 242 h 564"/>
                    <a:gd name="T66" fmla="*/ 451 w 484"/>
                    <a:gd name="T67" fmla="*/ 282 h 564"/>
                    <a:gd name="T68" fmla="*/ 363 w 484"/>
                    <a:gd name="T69" fmla="*/ 311 h 564"/>
                    <a:gd name="T70" fmla="*/ 242 w 484"/>
                    <a:gd name="T71" fmla="*/ 322 h 564"/>
                    <a:gd name="T72" fmla="*/ 120 w 484"/>
                    <a:gd name="T73" fmla="*/ 311 h 564"/>
                    <a:gd name="T74" fmla="*/ 32 w 484"/>
                    <a:gd name="T75" fmla="*/ 282 h 564"/>
                    <a:gd name="T76" fmla="*/ 0 w 484"/>
                    <a:gd name="T77" fmla="*/ 242 h 564"/>
                    <a:gd name="T78" fmla="*/ 0 w 484"/>
                    <a:gd name="T79" fmla="*/ 121 h 564"/>
                    <a:gd name="T80" fmla="*/ 0 w 484"/>
                    <a:gd name="T81" fmla="*/ 80 h 564"/>
                    <a:gd name="T82" fmla="*/ 32 w 484"/>
                    <a:gd name="T83" fmla="*/ 40 h 564"/>
                    <a:gd name="T84" fmla="*/ 120 w 484"/>
                    <a:gd name="T85" fmla="*/ 11 h 564"/>
                    <a:gd name="T86" fmla="*/ 242 w 484"/>
                    <a:gd name="T87" fmla="*/ 0 h 564"/>
                    <a:gd name="T88" fmla="*/ 363 w 484"/>
                    <a:gd name="T89" fmla="*/ 11 h 564"/>
                    <a:gd name="T90" fmla="*/ 451 w 484"/>
                    <a:gd name="T91" fmla="*/ 40 h 564"/>
                    <a:gd name="T92" fmla="*/ 484 w 484"/>
                    <a:gd name="T93" fmla="*/ 80 h 564"/>
                    <a:gd name="T94" fmla="*/ 484 w 484"/>
                    <a:gd name="T95" fmla="*/ 121 h 564"/>
                    <a:gd name="T96" fmla="*/ 451 w 484"/>
                    <a:gd name="T97" fmla="*/ 161 h 564"/>
                    <a:gd name="T98" fmla="*/ 363 w 484"/>
                    <a:gd name="T99" fmla="*/ 190 h 564"/>
                    <a:gd name="T100" fmla="*/ 242 w 484"/>
                    <a:gd name="T101" fmla="*/ 201 h 564"/>
                    <a:gd name="T102" fmla="*/ 120 w 484"/>
                    <a:gd name="T103" fmla="*/ 190 h 564"/>
                    <a:gd name="T104" fmla="*/ 32 w 484"/>
                    <a:gd name="T105" fmla="*/ 161 h 564"/>
                    <a:gd name="T106" fmla="*/ 0 w 484"/>
                    <a:gd name="T107" fmla="*/ 121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84" h="564">
                      <a:moveTo>
                        <a:pt x="0" y="483"/>
                      </a:moveTo>
                      <a:lnTo>
                        <a:pt x="0" y="430"/>
                      </a:lnTo>
                      <a:cubicBezTo>
                        <a:pt x="25" y="448"/>
                        <a:pt x="59" y="461"/>
                        <a:pt x="102" y="470"/>
                      </a:cubicBezTo>
                      <a:cubicBezTo>
                        <a:pt x="145" y="479"/>
                        <a:pt x="192" y="483"/>
                        <a:pt x="242" y="483"/>
                      </a:cubicBezTo>
                      <a:cubicBezTo>
                        <a:pt x="292" y="483"/>
                        <a:pt x="338" y="479"/>
                        <a:pt x="381" y="470"/>
                      </a:cubicBezTo>
                      <a:cubicBezTo>
                        <a:pt x="425" y="461"/>
                        <a:pt x="459" y="448"/>
                        <a:pt x="484" y="430"/>
                      </a:cubicBezTo>
                      <a:lnTo>
                        <a:pt x="484" y="483"/>
                      </a:lnTo>
                      <a:cubicBezTo>
                        <a:pt x="484" y="498"/>
                        <a:pt x="473" y="511"/>
                        <a:pt x="451" y="524"/>
                      </a:cubicBezTo>
                      <a:cubicBezTo>
                        <a:pt x="430" y="536"/>
                        <a:pt x="400" y="546"/>
                        <a:pt x="363" y="553"/>
                      </a:cubicBezTo>
                      <a:cubicBezTo>
                        <a:pt x="326" y="560"/>
                        <a:pt x="285" y="564"/>
                        <a:pt x="242" y="564"/>
                      </a:cubicBezTo>
                      <a:cubicBezTo>
                        <a:pt x="198" y="564"/>
                        <a:pt x="158" y="560"/>
                        <a:pt x="120" y="553"/>
                      </a:cubicBezTo>
                      <a:cubicBezTo>
                        <a:pt x="83" y="546"/>
                        <a:pt x="54" y="536"/>
                        <a:pt x="32" y="524"/>
                      </a:cubicBezTo>
                      <a:cubicBezTo>
                        <a:pt x="11" y="511"/>
                        <a:pt x="0" y="498"/>
                        <a:pt x="0" y="483"/>
                      </a:cubicBezTo>
                      <a:close/>
                      <a:moveTo>
                        <a:pt x="0" y="363"/>
                      </a:moveTo>
                      <a:lnTo>
                        <a:pt x="0" y="309"/>
                      </a:lnTo>
                      <a:cubicBezTo>
                        <a:pt x="25" y="327"/>
                        <a:pt x="59" y="340"/>
                        <a:pt x="102" y="349"/>
                      </a:cubicBezTo>
                      <a:cubicBezTo>
                        <a:pt x="145" y="358"/>
                        <a:pt x="192" y="363"/>
                        <a:pt x="242" y="363"/>
                      </a:cubicBezTo>
                      <a:cubicBezTo>
                        <a:pt x="292" y="363"/>
                        <a:pt x="338" y="358"/>
                        <a:pt x="381" y="349"/>
                      </a:cubicBezTo>
                      <a:cubicBezTo>
                        <a:pt x="425" y="340"/>
                        <a:pt x="459" y="327"/>
                        <a:pt x="484" y="309"/>
                      </a:cubicBezTo>
                      <a:lnTo>
                        <a:pt x="484" y="363"/>
                      </a:lnTo>
                      <a:cubicBezTo>
                        <a:pt x="484" y="377"/>
                        <a:pt x="473" y="390"/>
                        <a:pt x="451" y="403"/>
                      </a:cubicBezTo>
                      <a:cubicBezTo>
                        <a:pt x="430" y="415"/>
                        <a:pt x="400" y="425"/>
                        <a:pt x="363" y="432"/>
                      </a:cubicBezTo>
                      <a:cubicBezTo>
                        <a:pt x="326" y="440"/>
                        <a:pt x="285" y="443"/>
                        <a:pt x="242" y="443"/>
                      </a:cubicBezTo>
                      <a:cubicBezTo>
                        <a:pt x="198" y="443"/>
                        <a:pt x="158" y="440"/>
                        <a:pt x="120" y="432"/>
                      </a:cubicBezTo>
                      <a:cubicBezTo>
                        <a:pt x="83" y="425"/>
                        <a:pt x="54" y="415"/>
                        <a:pt x="32" y="403"/>
                      </a:cubicBezTo>
                      <a:cubicBezTo>
                        <a:pt x="11" y="390"/>
                        <a:pt x="0" y="377"/>
                        <a:pt x="0" y="363"/>
                      </a:cubicBezTo>
                      <a:close/>
                      <a:moveTo>
                        <a:pt x="0" y="242"/>
                      </a:moveTo>
                      <a:lnTo>
                        <a:pt x="0" y="188"/>
                      </a:lnTo>
                      <a:cubicBezTo>
                        <a:pt x="25" y="206"/>
                        <a:pt x="59" y="219"/>
                        <a:pt x="102" y="228"/>
                      </a:cubicBezTo>
                      <a:cubicBezTo>
                        <a:pt x="145" y="237"/>
                        <a:pt x="192" y="242"/>
                        <a:pt x="242" y="242"/>
                      </a:cubicBezTo>
                      <a:cubicBezTo>
                        <a:pt x="292" y="242"/>
                        <a:pt x="338" y="237"/>
                        <a:pt x="381" y="228"/>
                      </a:cubicBezTo>
                      <a:cubicBezTo>
                        <a:pt x="425" y="219"/>
                        <a:pt x="459" y="206"/>
                        <a:pt x="484" y="188"/>
                      </a:cubicBezTo>
                      <a:lnTo>
                        <a:pt x="484" y="242"/>
                      </a:lnTo>
                      <a:cubicBezTo>
                        <a:pt x="484" y="256"/>
                        <a:pt x="473" y="269"/>
                        <a:pt x="451" y="282"/>
                      </a:cubicBezTo>
                      <a:cubicBezTo>
                        <a:pt x="430" y="294"/>
                        <a:pt x="400" y="304"/>
                        <a:pt x="363" y="311"/>
                      </a:cubicBezTo>
                      <a:cubicBezTo>
                        <a:pt x="326" y="319"/>
                        <a:pt x="285" y="322"/>
                        <a:pt x="242" y="322"/>
                      </a:cubicBezTo>
                      <a:cubicBezTo>
                        <a:pt x="198" y="322"/>
                        <a:pt x="158" y="319"/>
                        <a:pt x="120" y="311"/>
                      </a:cubicBezTo>
                      <a:cubicBezTo>
                        <a:pt x="83" y="304"/>
                        <a:pt x="54" y="294"/>
                        <a:pt x="32" y="282"/>
                      </a:cubicBezTo>
                      <a:cubicBezTo>
                        <a:pt x="11" y="269"/>
                        <a:pt x="0" y="256"/>
                        <a:pt x="0" y="242"/>
                      </a:cubicBezTo>
                      <a:close/>
                      <a:moveTo>
                        <a:pt x="0" y="121"/>
                      </a:moveTo>
                      <a:lnTo>
                        <a:pt x="0" y="80"/>
                      </a:lnTo>
                      <a:cubicBezTo>
                        <a:pt x="0" y="66"/>
                        <a:pt x="11" y="52"/>
                        <a:pt x="32" y="40"/>
                      </a:cubicBezTo>
                      <a:cubicBezTo>
                        <a:pt x="54" y="28"/>
                        <a:pt x="83" y="18"/>
                        <a:pt x="120" y="11"/>
                      </a:cubicBezTo>
                      <a:cubicBezTo>
                        <a:pt x="158" y="3"/>
                        <a:pt x="198" y="0"/>
                        <a:pt x="242" y="0"/>
                      </a:cubicBezTo>
                      <a:cubicBezTo>
                        <a:pt x="285" y="0"/>
                        <a:pt x="326" y="3"/>
                        <a:pt x="363" y="11"/>
                      </a:cubicBezTo>
                      <a:cubicBezTo>
                        <a:pt x="400" y="18"/>
                        <a:pt x="430" y="28"/>
                        <a:pt x="451" y="40"/>
                      </a:cubicBezTo>
                      <a:cubicBezTo>
                        <a:pt x="473" y="52"/>
                        <a:pt x="484" y="66"/>
                        <a:pt x="484" y="80"/>
                      </a:cubicBezTo>
                      <a:lnTo>
                        <a:pt x="484" y="121"/>
                      </a:lnTo>
                      <a:cubicBezTo>
                        <a:pt x="484" y="135"/>
                        <a:pt x="473" y="149"/>
                        <a:pt x="451" y="161"/>
                      </a:cubicBezTo>
                      <a:cubicBezTo>
                        <a:pt x="430" y="173"/>
                        <a:pt x="400" y="183"/>
                        <a:pt x="363" y="190"/>
                      </a:cubicBezTo>
                      <a:cubicBezTo>
                        <a:pt x="326" y="198"/>
                        <a:pt x="285" y="201"/>
                        <a:pt x="242" y="201"/>
                      </a:cubicBezTo>
                      <a:cubicBezTo>
                        <a:pt x="198" y="201"/>
                        <a:pt x="158" y="198"/>
                        <a:pt x="120" y="190"/>
                      </a:cubicBezTo>
                      <a:cubicBezTo>
                        <a:pt x="83" y="183"/>
                        <a:pt x="54" y="173"/>
                        <a:pt x="32" y="161"/>
                      </a:cubicBezTo>
                      <a:cubicBezTo>
                        <a:pt x="11" y="149"/>
                        <a:pt x="0" y="135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4" name="Abgerundetes Rechteck 4">
              <a:extLst>
                <a:ext uri="{FF2B5EF4-FFF2-40B4-BE49-F238E27FC236}">
                  <a16:creationId xmlns:a16="http://schemas.microsoft.com/office/drawing/2014/main" xmlns="" id="{C9742903-39A7-4261-8EFE-755BB844AC39}"/>
                </a:ext>
              </a:extLst>
            </p:cNvPr>
            <p:cNvSpPr/>
            <p:nvPr/>
          </p:nvSpPr>
          <p:spPr>
            <a:xfrm>
              <a:off x="-1239762" y="5264416"/>
              <a:ext cx="252142" cy="278343"/>
            </a:xfrm>
            <a:prstGeom prst="roundRect">
              <a:avLst>
                <a:gd name="adj" fmla="val 17583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xmlns="" id="{21031A6B-453F-4243-8F6A-331CBEB5149B}"/>
                </a:ext>
              </a:extLst>
            </p:cNvPr>
            <p:cNvGrpSpPr/>
            <p:nvPr/>
          </p:nvGrpSpPr>
          <p:grpSpPr>
            <a:xfrm>
              <a:off x="-1239305" y="5269148"/>
              <a:ext cx="247059" cy="293243"/>
              <a:chOff x="7963801" y="1339649"/>
              <a:chExt cx="179476" cy="213027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xmlns="" id="{AB40CD47-0DE8-43AA-B5F7-0343124EB4F6}"/>
                  </a:ext>
                </a:extLst>
              </p:cNvPr>
              <p:cNvSpPr/>
              <p:nvPr/>
            </p:nvSpPr>
            <p:spPr>
              <a:xfrm>
                <a:off x="7963801" y="1480254"/>
                <a:ext cx="179476" cy="724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Freeform 448">
                <a:extLst>
                  <a:ext uri="{FF2B5EF4-FFF2-40B4-BE49-F238E27FC236}">
                    <a16:creationId xmlns:a16="http://schemas.microsoft.com/office/drawing/2014/main" xmlns="" id="{E0D0992C-FA88-4E1A-93A2-5456D5682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0388" y="1339649"/>
                <a:ext cx="168959" cy="195421"/>
              </a:xfrm>
              <a:custGeom>
                <a:avLst/>
                <a:gdLst>
                  <a:gd name="T0" fmla="*/ 0 w 484"/>
                  <a:gd name="T1" fmla="*/ 483 h 564"/>
                  <a:gd name="T2" fmla="*/ 0 w 484"/>
                  <a:gd name="T3" fmla="*/ 430 h 564"/>
                  <a:gd name="T4" fmla="*/ 102 w 484"/>
                  <a:gd name="T5" fmla="*/ 470 h 564"/>
                  <a:gd name="T6" fmla="*/ 242 w 484"/>
                  <a:gd name="T7" fmla="*/ 483 h 564"/>
                  <a:gd name="T8" fmla="*/ 381 w 484"/>
                  <a:gd name="T9" fmla="*/ 470 h 564"/>
                  <a:gd name="T10" fmla="*/ 484 w 484"/>
                  <a:gd name="T11" fmla="*/ 430 h 564"/>
                  <a:gd name="T12" fmla="*/ 484 w 484"/>
                  <a:gd name="T13" fmla="*/ 483 h 564"/>
                  <a:gd name="T14" fmla="*/ 451 w 484"/>
                  <a:gd name="T15" fmla="*/ 524 h 564"/>
                  <a:gd name="T16" fmla="*/ 363 w 484"/>
                  <a:gd name="T17" fmla="*/ 553 h 564"/>
                  <a:gd name="T18" fmla="*/ 242 w 484"/>
                  <a:gd name="T19" fmla="*/ 564 h 564"/>
                  <a:gd name="T20" fmla="*/ 120 w 484"/>
                  <a:gd name="T21" fmla="*/ 553 h 564"/>
                  <a:gd name="T22" fmla="*/ 32 w 484"/>
                  <a:gd name="T23" fmla="*/ 524 h 564"/>
                  <a:gd name="T24" fmla="*/ 0 w 484"/>
                  <a:gd name="T25" fmla="*/ 483 h 564"/>
                  <a:gd name="T26" fmla="*/ 0 w 484"/>
                  <a:gd name="T27" fmla="*/ 363 h 564"/>
                  <a:gd name="T28" fmla="*/ 0 w 484"/>
                  <a:gd name="T29" fmla="*/ 309 h 564"/>
                  <a:gd name="T30" fmla="*/ 102 w 484"/>
                  <a:gd name="T31" fmla="*/ 349 h 564"/>
                  <a:gd name="T32" fmla="*/ 242 w 484"/>
                  <a:gd name="T33" fmla="*/ 363 h 564"/>
                  <a:gd name="T34" fmla="*/ 381 w 484"/>
                  <a:gd name="T35" fmla="*/ 349 h 564"/>
                  <a:gd name="T36" fmla="*/ 484 w 484"/>
                  <a:gd name="T37" fmla="*/ 309 h 564"/>
                  <a:gd name="T38" fmla="*/ 484 w 484"/>
                  <a:gd name="T39" fmla="*/ 363 h 564"/>
                  <a:gd name="T40" fmla="*/ 451 w 484"/>
                  <a:gd name="T41" fmla="*/ 403 h 564"/>
                  <a:gd name="T42" fmla="*/ 363 w 484"/>
                  <a:gd name="T43" fmla="*/ 432 h 564"/>
                  <a:gd name="T44" fmla="*/ 242 w 484"/>
                  <a:gd name="T45" fmla="*/ 443 h 564"/>
                  <a:gd name="T46" fmla="*/ 120 w 484"/>
                  <a:gd name="T47" fmla="*/ 432 h 564"/>
                  <a:gd name="T48" fmla="*/ 32 w 484"/>
                  <a:gd name="T49" fmla="*/ 403 h 564"/>
                  <a:gd name="T50" fmla="*/ 0 w 484"/>
                  <a:gd name="T51" fmla="*/ 363 h 564"/>
                  <a:gd name="T52" fmla="*/ 0 w 484"/>
                  <a:gd name="T53" fmla="*/ 242 h 564"/>
                  <a:gd name="T54" fmla="*/ 0 w 484"/>
                  <a:gd name="T55" fmla="*/ 188 h 564"/>
                  <a:gd name="T56" fmla="*/ 102 w 484"/>
                  <a:gd name="T57" fmla="*/ 228 h 564"/>
                  <a:gd name="T58" fmla="*/ 242 w 484"/>
                  <a:gd name="T59" fmla="*/ 242 h 564"/>
                  <a:gd name="T60" fmla="*/ 381 w 484"/>
                  <a:gd name="T61" fmla="*/ 228 h 564"/>
                  <a:gd name="T62" fmla="*/ 484 w 484"/>
                  <a:gd name="T63" fmla="*/ 188 h 564"/>
                  <a:gd name="T64" fmla="*/ 484 w 484"/>
                  <a:gd name="T65" fmla="*/ 242 h 564"/>
                  <a:gd name="T66" fmla="*/ 451 w 484"/>
                  <a:gd name="T67" fmla="*/ 282 h 564"/>
                  <a:gd name="T68" fmla="*/ 363 w 484"/>
                  <a:gd name="T69" fmla="*/ 311 h 564"/>
                  <a:gd name="T70" fmla="*/ 242 w 484"/>
                  <a:gd name="T71" fmla="*/ 322 h 564"/>
                  <a:gd name="T72" fmla="*/ 120 w 484"/>
                  <a:gd name="T73" fmla="*/ 311 h 564"/>
                  <a:gd name="T74" fmla="*/ 32 w 484"/>
                  <a:gd name="T75" fmla="*/ 282 h 564"/>
                  <a:gd name="T76" fmla="*/ 0 w 484"/>
                  <a:gd name="T77" fmla="*/ 242 h 564"/>
                  <a:gd name="T78" fmla="*/ 0 w 484"/>
                  <a:gd name="T79" fmla="*/ 121 h 564"/>
                  <a:gd name="T80" fmla="*/ 0 w 484"/>
                  <a:gd name="T81" fmla="*/ 80 h 564"/>
                  <a:gd name="T82" fmla="*/ 32 w 484"/>
                  <a:gd name="T83" fmla="*/ 40 h 564"/>
                  <a:gd name="T84" fmla="*/ 120 w 484"/>
                  <a:gd name="T85" fmla="*/ 11 h 564"/>
                  <a:gd name="T86" fmla="*/ 242 w 484"/>
                  <a:gd name="T87" fmla="*/ 0 h 564"/>
                  <a:gd name="T88" fmla="*/ 363 w 484"/>
                  <a:gd name="T89" fmla="*/ 11 h 564"/>
                  <a:gd name="T90" fmla="*/ 451 w 484"/>
                  <a:gd name="T91" fmla="*/ 40 h 564"/>
                  <a:gd name="T92" fmla="*/ 484 w 484"/>
                  <a:gd name="T93" fmla="*/ 80 h 564"/>
                  <a:gd name="T94" fmla="*/ 484 w 484"/>
                  <a:gd name="T95" fmla="*/ 121 h 564"/>
                  <a:gd name="T96" fmla="*/ 451 w 484"/>
                  <a:gd name="T97" fmla="*/ 161 h 564"/>
                  <a:gd name="T98" fmla="*/ 363 w 484"/>
                  <a:gd name="T99" fmla="*/ 190 h 564"/>
                  <a:gd name="T100" fmla="*/ 242 w 484"/>
                  <a:gd name="T101" fmla="*/ 201 h 564"/>
                  <a:gd name="T102" fmla="*/ 120 w 484"/>
                  <a:gd name="T103" fmla="*/ 190 h 564"/>
                  <a:gd name="T104" fmla="*/ 32 w 484"/>
                  <a:gd name="T105" fmla="*/ 161 h 564"/>
                  <a:gd name="T106" fmla="*/ 0 w 484"/>
                  <a:gd name="T107" fmla="*/ 121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4" h="564">
                    <a:moveTo>
                      <a:pt x="0" y="483"/>
                    </a:moveTo>
                    <a:lnTo>
                      <a:pt x="0" y="430"/>
                    </a:lnTo>
                    <a:cubicBezTo>
                      <a:pt x="25" y="448"/>
                      <a:pt x="59" y="461"/>
                      <a:pt x="102" y="470"/>
                    </a:cubicBezTo>
                    <a:cubicBezTo>
                      <a:pt x="145" y="479"/>
                      <a:pt x="192" y="483"/>
                      <a:pt x="242" y="483"/>
                    </a:cubicBezTo>
                    <a:cubicBezTo>
                      <a:pt x="292" y="483"/>
                      <a:pt x="338" y="479"/>
                      <a:pt x="381" y="470"/>
                    </a:cubicBezTo>
                    <a:cubicBezTo>
                      <a:pt x="425" y="461"/>
                      <a:pt x="459" y="448"/>
                      <a:pt x="484" y="430"/>
                    </a:cubicBezTo>
                    <a:lnTo>
                      <a:pt x="484" y="483"/>
                    </a:lnTo>
                    <a:cubicBezTo>
                      <a:pt x="484" y="498"/>
                      <a:pt x="473" y="511"/>
                      <a:pt x="451" y="524"/>
                    </a:cubicBezTo>
                    <a:cubicBezTo>
                      <a:pt x="430" y="536"/>
                      <a:pt x="400" y="546"/>
                      <a:pt x="363" y="553"/>
                    </a:cubicBezTo>
                    <a:cubicBezTo>
                      <a:pt x="326" y="560"/>
                      <a:pt x="285" y="564"/>
                      <a:pt x="242" y="564"/>
                    </a:cubicBezTo>
                    <a:cubicBezTo>
                      <a:pt x="198" y="564"/>
                      <a:pt x="158" y="560"/>
                      <a:pt x="120" y="553"/>
                    </a:cubicBezTo>
                    <a:cubicBezTo>
                      <a:pt x="83" y="546"/>
                      <a:pt x="54" y="536"/>
                      <a:pt x="32" y="524"/>
                    </a:cubicBezTo>
                    <a:cubicBezTo>
                      <a:pt x="11" y="511"/>
                      <a:pt x="0" y="498"/>
                      <a:pt x="0" y="483"/>
                    </a:cubicBezTo>
                    <a:close/>
                    <a:moveTo>
                      <a:pt x="0" y="363"/>
                    </a:moveTo>
                    <a:lnTo>
                      <a:pt x="0" y="309"/>
                    </a:lnTo>
                    <a:cubicBezTo>
                      <a:pt x="25" y="327"/>
                      <a:pt x="59" y="340"/>
                      <a:pt x="102" y="349"/>
                    </a:cubicBezTo>
                    <a:cubicBezTo>
                      <a:pt x="145" y="358"/>
                      <a:pt x="192" y="363"/>
                      <a:pt x="242" y="363"/>
                    </a:cubicBezTo>
                    <a:cubicBezTo>
                      <a:pt x="292" y="363"/>
                      <a:pt x="338" y="358"/>
                      <a:pt x="381" y="349"/>
                    </a:cubicBezTo>
                    <a:cubicBezTo>
                      <a:pt x="425" y="340"/>
                      <a:pt x="459" y="327"/>
                      <a:pt x="484" y="309"/>
                    </a:cubicBezTo>
                    <a:lnTo>
                      <a:pt x="484" y="363"/>
                    </a:lnTo>
                    <a:cubicBezTo>
                      <a:pt x="484" y="377"/>
                      <a:pt x="473" y="390"/>
                      <a:pt x="451" y="403"/>
                    </a:cubicBezTo>
                    <a:cubicBezTo>
                      <a:pt x="430" y="415"/>
                      <a:pt x="400" y="425"/>
                      <a:pt x="363" y="432"/>
                    </a:cubicBezTo>
                    <a:cubicBezTo>
                      <a:pt x="326" y="440"/>
                      <a:pt x="285" y="443"/>
                      <a:pt x="242" y="443"/>
                    </a:cubicBezTo>
                    <a:cubicBezTo>
                      <a:pt x="198" y="443"/>
                      <a:pt x="158" y="440"/>
                      <a:pt x="120" y="432"/>
                    </a:cubicBezTo>
                    <a:cubicBezTo>
                      <a:pt x="83" y="425"/>
                      <a:pt x="54" y="415"/>
                      <a:pt x="32" y="403"/>
                    </a:cubicBezTo>
                    <a:cubicBezTo>
                      <a:pt x="11" y="390"/>
                      <a:pt x="0" y="377"/>
                      <a:pt x="0" y="363"/>
                    </a:cubicBezTo>
                    <a:close/>
                    <a:moveTo>
                      <a:pt x="0" y="242"/>
                    </a:moveTo>
                    <a:lnTo>
                      <a:pt x="0" y="188"/>
                    </a:lnTo>
                    <a:cubicBezTo>
                      <a:pt x="25" y="206"/>
                      <a:pt x="59" y="219"/>
                      <a:pt x="102" y="228"/>
                    </a:cubicBezTo>
                    <a:cubicBezTo>
                      <a:pt x="145" y="237"/>
                      <a:pt x="192" y="242"/>
                      <a:pt x="242" y="242"/>
                    </a:cubicBezTo>
                    <a:cubicBezTo>
                      <a:pt x="292" y="242"/>
                      <a:pt x="338" y="237"/>
                      <a:pt x="381" y="228"/>
                    </a:cubicBezTo>
                    <a:cubicBezTo>
                      <a:pt x="425" y="219"/>
                      <a:pt x="459" y="206"/>
                      <a:pt x="484" y="188"/>
                    </a:cubicBezTo>
                    <a:lnTo>
                      <a:pt x="484" y="242"/>
                    </a:lnTo>
                    <a:cubicBezTo>
                      <a:pt x="484" y="256"/>
                      <a:pt x="473" y="269"/>
                      <a:pt x="451" y="282"/>
                    </a:cubicBezTo>
                    <a:cubicBezTo>
                      <a:pt x="430" y="294"/>
                      <a:pt x="400" y="304"/>
                      <a:pt x="363" y="311"/>
                    </a:cubicBezTo>
                    <a:cubicBezTo>
                      <a:pt x="326" y="319"/>
                      <a:pt x="285" y="322"/>
                      <a:pt x="242" y="322"/>
                    </a:cubicBezTo>
                    <a:cubicBezTo>
                      <a:pt x="198" y="322"/>
                      <a:pt x="158" y="319"/>
                      <a:pt x="120" y="311"/>
                    </a:cubicBezTo>
                    <a:cubicBezTo>
                      <a:pt x="83" y="304"/>
                      <a:pt x="54" y="294"/>
                      <a:pt x="32" y="282"/>
                    </a:cubicBezTo>
                    <a:cubicBezTo>
                      <a:pt x="11" y="269"/>
                      <a:pt x="0" y="256"/>
                      <a:pt x="0" y="242"/>
                    </a:cubicBezTo>
                    <a:close/>
                    <a:moveTo>
                      <a:pt x="0" y="121"/>
                    </a:moveTo>
                    <a:lnTo>
                      <a:pt x="0" y="80"/>
                    </a:lnTo>
                    <a:cubicBezTo>
                      <a:pt x="0" y="66"/>
                      <a:pt x="11" y="52"/>
                      <a:pt x="32" y="40"/>
                    </a:cubicBezTo>
                    <a:cubicBezTo>
                      <a:pt x="54" y="28"/>
                      <a:pt x="83" y="18"/>
                      <a:pt x="120" y="11"/>
                    </a:cubicBezTo>
                    <a:cubicBezTo>
                      <a:pt x="158" y="3"/>
                      <a:pt x="198" y="0"/>
                      <a:pt x="242" y="0"/>
                    </a:cubicBezTo>
                    <a:cubicBezTo>
                      <a:pt x="285" y="0"/>
                      <a:pt x="326" y="3"/>
                      <a:pt x="363" y="11"/>
                    </a:cubicBezTo>
                    <a:cubicBezTo>
                      <a:pt x="400" y="18"/>
                      <a:pt x="430" y="28"/>
                      <a:pt x="451" y="40"/>
                    </a:cubicBezTo>
                    <a:cubicBezTo>
                      <a:pt x="473" y="52"/>
                      <a:pt x="484" y="66"/>
                      <a:pt x="484" y="80"/>
                    </a:cubicBezTo>
                    <a:lnTo>
                      <a:pt x="484" y="121"/>
                    </a:lnTo>
                    <a:cubicBezTo>
                      <a:pt x="484" y="135"/>
                      <a:pt x="473" y="149"/>
                      <a:pt x="451" y="161"/>
                    </a:cubicBezTo>
                    <a:cubicBezTo>
                      <a:pt x="430" y="173"/>
                      <a:pt x="400" y="183"/>
                      <a:pt x="363" y="190"/>
                    </a:cubicBezTo>
                    <a:cubicBezTo>
                      <a:pt x="326" y="198"/>
                      <a:pt x="285" y="201"/>
                      <a:pt x="242" y="201"/>
                    </a:cubicBezTo>
                    <a:cubicBezTo>
                      <a:pt x="198" y="201"/>
                      <a:pt x="158" y="198"/>
                      <a:pt x="120" y="190"/>
                    </a:cubicBezTo>
                    <a:cubicBezTo>
                      <a:pt x="83" y="183"/>
                      <a:pt x="54" y="173"/>
                      <a:pt x="32" y="161"/>
                    </a:cubicBezTo>
                    <a:cubicBezTo>
                      <a:pt x="11" y="149"/>
                      <a:pt x="0" y="135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xmlns="" id="{170BE72E-5277-4F17-83BD-47D9852C3E93}"/>
                </a:ext>
              </a:extLst>
            </p:cNvPr>
            <p:cNvGrpSpPr/>
            <p:nvPr/>
          </p:nvGrpSpPr>
          <p:grpSpPr>
            <a:xfrm>
              <a:off x="-957903" y="5025140"/>
              <a:ext cx="252142" cy="513793"/>
              <a:chOff x="-957903" y="5025140"/>
              <a:chExt cx="252142" cy="513793"/>
            </a:xfrm>
          </p:grpSpPr>
          <p:sp>
            <p:nvSpPr>
              <p:cNvPr id="39" name="Abgerundetes Rechteck 1306">
                <a:extLst>
                  <a:ext uri="{FF2B5EF4-FFF2-40B4-BE49-F238E27FC236}">
                    <a16:creationId xmlns:a16="http://schemas.microsoft.com/office/drawing/2014/main" xmlns="" id="{D756960B-4673-48D7-9161-0FB74273B0EF}"/>
                  </a:ext>
                </a:extLst>
              </p:cNvPr>
              <p:cNvSpPr/>
              <p:nvPr/>
            </p:nvSpPr>
            <p:spPr>
              <a:xfrm>
                <a:off x="-957903" y="5025140"/>
                <a:ext cx="252142" cy="513793"/>
              </a:xfrm>
              <a:prstGeom prst="roundRect">
                <a:avLst>
                  <a:gd name="adj" fmla="val 17583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xmlns="" id="{B4DC333C-A345-40F4-8D00-162C60083A15}"/>
                  </a:ext>
                </a:extLst>
              </p:cNvPr>
              <p:cNvGrpSpPr/>
              <p:nvPr/>
            </p:nvGrpSpPr>
            <p:grpSpPr>
              <a:xfrm>
                <a:off x="-955361" y="5033023"/>
                <a:ext cx="247059" cy="498026"/>
                <a:chOff x="7963801" y="1339649"/>
                <a:chExt cx="179476" cy="361792"/>
              </a:xfrm>
            </p:grpSpPr>
            <p:sp>
              <p:nvSpPr>
                <p:cNvPr id="41" name="Freeform 448">
                  <a:extLst>
                    <a:ext uri="{FF2B5EF4-FFF2-40B4-BE49-F238E27FC236}">
                      <a16:creationId xmlns:a16="http://schemas.microsoft.com/office/drawing/2014/main" xmlns="" id="{F8780BB3-D61D-4EAB-98E5-64AAD0F74F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2889" y="1506020"/>
                  <a:ext cx="168959" cy="195421"/>
                </a:xfrm>
                <a:custGeom>
                  <a:avLst/>
                  <a:gdLst>
                    <a:gd name="T0" fmla="*/ 0 w 484"/>
                    <a:gd name="T1" fmla="*/ 483 h 564"/>
                    <a:gd name="T2" fmla="*/ 0 w 484"/>
                    <a:gd name="T3" fmla="*/ 430 h 564"/>
                    <a:gd name="T4" fmla="*/ 102 w 484"/>
                    <a:gd name="T5" fmla="*/ 470 h 564"/>
                    <a:gd name="T6" fmla="*/ 242 w 484"/>
                    <a:gd name="T7" fmla="*/ 483 h 564"/>
                    <a:gd name="T8" fmla="*/ 381 w 484"/>
                    <a:gd name="T9" fmla="*/ 470 h 564"/>
                    <a:gd name="T10" fmla="*/ 484 w 484"/>
                    <a:gd name="T11" fmla="*/ 430 h 564"/>
                    <a:gd name="T12" fmla="*/ 484 w 484"/>
                    <a:gd name="T13" fmla="*/ 483 h 564"/>
                    <a:gd name="T14" fmla="*/ 451 w 484"/>
                    <a:gd name="T15" fmla="*/ 524 h 564"/>
                    <a:gd name="T16" fmla="*/ 363 w 484"/>
                    <a:gd name="T17" fmla="*/ 553 h 564"/>
                    <a:gd name="T18" fmla="*/ 242 w 484"/>
                    <a:gd name="T19" fmla="*/ 564 h 564"/>
                    <a:gd name="T20" fmla="*/ 120 w 484"/>
                    <a:gd name="T21" fmla="*/ 553 h 564"/>
                    <a:gd name="T22" fmla="*/ 32 w 484"/>
                    <a:gd name="T23" fmla="*/ 524 h 564"/>
                    <a:gd name="T24" fmla="*/ 0 w 484"/>
                    <a:gd name="T25" fmla="*/ 483 h 564"/>
                    <a:gd name="T26" fmla="*/ 0 w 484"/>
                    <a:gd name="T27" fmla="*/ 363 h 564"/>
                    <a:gd name="T28" fmla="*/ 0 w 484"/>
                    <a:gd name="T29" fmla="*/ 309 h 564"/>
                    <a:gd name="T30" fmla="*/ 102 w 484"/>
                    <a:gd name="T31" fmla="*/ 349 h 564"/>
                    <a:gd name="T32" fmla="*/ 242 w 484"/>
                    <a:gd name="T33" fmla="*/ 363 h 564"/>
                    <a:gd name="T34" fmla="*/ 381 w 484"/>
                    <a:gd name="T35" fmla="*/ 349 h 564"/>
                    <a:gd name="T36" fmla="*/ 484 w 484"/>
                    <a:gd name="T37" fmla="*/ 309 h 564"/>
                    <a:gd name="T38" fmla="*/ 484 w 484"/>
                    <a:gd name="T39" fmla="*/ 363 h 564"/>
                    <a:gd name="T40" fmla="*/ 451 w 484"/>
                    <a:gd name="T41" fmla="*/ 403 h 564"/>
                    <a:gd name="T42" fmla="*/ 363 w 484"/>
                    <a:gd name="T43" fmla="*/ 432 h 564"/>
                    <a:gd name="T44" fmla="*/ 242 w 484"/>
                    <a:gd name="T45" fmla="*/ 443 h 564"/>
                    <a:gd name="T46" fmla="*/ 120 w 484"/>
                    <a:gd name="T47" fmla="*/ 432 h 564"/>
                    <a:gd name="T48" fmla="*/ 32 w 484"/>
                    <a:gd name="T49" fmla="*/ 403 h 564"/>
                    <a:gd name="T50" fmla="*/ 0 w 484"/>
                    <a:gd name="T51" fmla="*/ 363 h 564"/>
                    <a:gd name="T52" fmla="*/ 0 w 484"/>
                    <a:gd name="T53" fmla="*/ 242 h 564"/>
                    <a:gd name="T54" fmla="*/ 0 w 484"/>
                    <a:gd name="T55" fmla="*/ 188 h 564"/>
                    <a:gd name="T56" fmla="*/ 102 w 484"/>
                    <a:gd name="T57" fmla="*/ 228 h 564"/>
                    <a:gd name="T58" fmla="*/ 242 w 484"/>
                    <a:gd name="T59" fmla="*/ 242 h 564"/>
                    <a:gd name="T60" fmla="*/ 381 w 484"/>
                    <a:gd name="T61" fmla="*/ 228 h 564"/>
                    <a:gd name="T62" fmla="*/ 484 w 484"/>
                    <a:gd name="T63" fmla="*/ 188 h 564"/>
                    <a:gd name="T64" fmla="*/ 484 w 484"/>
                    <a:gd name="T65" fmla="*/ 242 h 564"/>
                    <a:gd name="T66" fmla="*/ 451 w 484"/>
                    <a:gd name="T67" fmla="*/ 282 h 564"/>
                    <a:gd name="T68" fmla="*/ 363 w 484"/>
                    <a:gd name="T69" fmla="*/ 311 h 564"/>
                    <a:gd name="T70" fmla="*/ 242 w 484"/>
                    <a:gd name="T71" fmla="*/ 322 h 564"/>
                    <a:gd name="T72" fmla="*/ 120 w 484"/>
                    <a:gd name="T73" fmla="*/ 311 h 564"/>
                    <a:gd name="T74" fmla="*/ 32 w 484"/>
                    <a:gd name="T75" fmla="*/ 282 h 564"/>
                    <a:gd name="T76" fmla="*/ 0 w 484"/>
                    <a:gd name="T77" fmla="*/ 242 h 564"/>
                    <a:gd name="T78" fmla="*/ 0 w 484"/>
                    <a:gd name="T79" fmla="*/ 121 h 564"/>
                    <a:gd name="T80" fmla="*/ 0 w 484"/>
                    <a:gd name="T81" fmla="*/ 80 h 564"/>
                    <a:gd name="T82" fmla="*/ 32 w 484"/>
                    <a:gd name="T83" fmla="*/ 40 h 564"/>
                    <a:gd name="T84" fmla="*/ 120 w 484"/>
                    <a:gd name="T85" fmla="*/ 11 h 564"/>
                    <a:gd name="T86" fmla="*/ 242 w 484"/>
                    <a:gd name="T87" fmla="*/ 0 h 564"/>
                    <a:gd name="T88" fmla="*/ 363 w 484"/>
                    <a:gd name="T89" fmla="*/ 11 h 564"/>
                    <a:gd name="T90" fmla="*/ 451 w 484"/>
                    <a:gd name="T91" fmla="*/ 40 h 564"/>
                    <a:gd name="T92" fmla="*/ 484 w 484"/>
                    <a:gd name="T93" fmla="*/ 80 h 564"/>
                    <a:gd name="T94" fmla="*/ 484 w 484"/>
                    <a:gd name="T95" fmla="*/ 121 h 564"/>
                    <a:gd name="T96" fmla="*/ 451 w 484"/>
                    <a:gd name="T97" fmla="*/ 161 h 564"/>
                    <a:gd name="T98" fmla="*/ 363 w 484"/>
                    <a:gd name="T99" fmla="*/ 190 h 564"/>
                    <a:gd name="T100" fmla="*/ 242 w 484"/>
                    <a:gd name="T101" fmla="*/ 201 h 564"/>
                    <a:gd name="T102" fmla="*/ 120 w 484"/>
                    <a:gd name="T103" fmla="*/ 190 h 564"/>
                    <a:gd name="T104" fmla="*/ 32 w 484"/>
                    <a:gd name="T105" fmla="*/ 161 h 564"/>
                    <a:gd name="T106" fmla="*/ 0 w 484"/>
                    <a:gd name="T107" fmla="*/ 121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84" h="564">
                      <a:moveTo>
                        <a:pt x="0" y="483"/>
                      </a:moveTo>
                      <a:lnTo>
                        <a:pt x="0" y="430"/>
                      </a:lnTo>
                      <a:cubicBezTo>
                        <a:pt x="25" y="448"/>
                        <a:pt x="59" y="461"/>
                        <a:pt x="102" y="470"/>
                      </a:cubicBezTo>
                      <a:cubicBezTo>
                        <a:pt x="145" y="479"/>
                        <a:pt x="192" y="483"/>
                        <a:pt x="242" y="483"/>
                      </a:cubicBezTo>
                      <a:cubicBezTo>
                        <a:pt x="292" y="483"/>
                        <a:pt x="338" y="479"/>
                        <a:pt x="381" y="470"/>
                      </a:cubicBezTo>
                      <a:cubicBezTo>
                        <a:pt x="425" y="461"/>
                        <a:pt x="459" y="448"/>
                        <a:pt x="484" y="430"/>
                      </a:cubicBezTo>
                      <a:lnTo>
                        <a:pt x="484" y="483"/>
                      </a:lnTo>
                      <a:cubicBezTo>
                        <a:pt x="484" y="498"/>
                        <a:pt x="473" y="511"/>
                        <a:pt x="451" y="524"/>
                      </a:cubicBezTo>
                      <a:cubicBezTo>
                        <a:pt x="430" y="536"/>
                        <a:pt x="400" y="546"/>
                        <a:pt x="363" y="553"/>
                      </a:cubicBezTo>
                      <a:cubicBezTo>
                        <a:pt x="326" y="560"/>
                        <a:pt x="285" y="564"/>
                        <a:pt x="242" y="564"/>
                      </a:cubicBezTo>
                      <a:cubicBezTo>
                        <a:pt x="198" y="564"/>
                        <a:pt x="158" y="560"/>
                        <a:pt x="120" y="553"/>
                      </a:cubicBezTo>
                      <a:cubicBezTo>
                        <a:pt x="83" y="546"/>
                        <a:pt x="54" y="536"/>
                        <a:pt x="32" y="524"/>
                      </a:cubicBezTo>
                      <a:cubicBezTo>
                        <a:pt x="11" y="511"/>
                        <a:pt x="0" y="498"/>
                        <a:pt x="0" y="483"/>
                      </a:cubicBezTo>
                      <a:close/>
                      <a:moveTo>
                        <a:pt x="0" y="363"/>
                      </a:moveTo>
                      <a:lnTo>
                        <a:pt x="0" y="309"/>
                      </a:lnTo>
                      <a:cubicBezTo>
                        <a:pt x="25" y="327"/>
                        <a:pt x="59" y="340"/>
                        <a:pt x="102" y="349"/>
                      </a:cubicBezTo>
                      <a:cubicBezTo>
                        <a:pt x="145" y="358"/>
                        <a:pt x="192" y="363"/>
                        <a:pt x="242" y="363"/>
                      </a:cubicBezTo>
                      <a:cubicBezTo>
                        <a:pt x="292" y="363"/>
                        <a:pt x="338" y="358"/>
                        <a:pt x="381" y="349"/>
                      </a:cubicBezTo>
                      <a:cubicBezTo>
                        <a:pt x="425" y="340"/>
                        <a:pt x="459" y="327"/>
                        <a:pt x="484" y="309"/>
                      </a:cubicBezTo>
                      <a:lnTo>
                        <a:pt x="484" y="363"/>
                      </a:lnTo>
                      <a:cubicBezTo>
                        <a:pt x="484" y="377"/>
                        <a:pt x="473" y="390"/>
                        <a:pt x="451" y="403"/>
                      </a:cubicBezTo>
                      <a:cubicBezTo>
                        <a:pt x="430" y="415"/>
                        <a:pt x="400" y="425"/>
                        <a:pt x="363" y="432"/>
                      </a:cubicBezTo>
                      <a:cubicBezTo>
                        <a:pt x="326" y="440"/>
                        <a:pt x="285" y="443"/>
                        <a:pt x="242" y="443"/>
                      </a:cubicBezTo>
                      <a:cubicBezTo>
                        <a:pt x="198" y="443"/>
                        <a:pt x="158" y="440"/>
                        <a:pt x="120" y="432"/>
                      </a:cubicBezTo>
                      <a:cubicBezTo>
                        <a:pt x="83" y="425"/>
                        <a:pt x="54" y="415"/>
                        <a:pt x="32" y="403"/>
                      </a:cubicBezTo>
                      <a:cubicBezTo>
                        <a:pt x="11" y="390"/>
                        <a:pt x="0" y="377"/>
                        <a:pt x="0" y="363"/>
                      </a:cubicBezTo>
                      <a:close/>
                      <a:moveTo>
                        <a:pt x="0" y="242"/>
                      </a:moveTo>
                      <a:lnTo>
                        <a:pt x="0" y="188"/>
                      </a:lnTo>
                      <a:cubicBezTo>
                        <a:pt x="25" y="206"/>
                        <a:pt x="59" y="219"/>
                        <a:pt x="102" y="228"/>
                      </a:cubicBezTo>
                      <a:cubicBezTo>
                        <a:pt x="145" y="237"/>
                        <a:pt x="192" y="242"/>
                        <a:pt x="242" y="242"/>
                      </a:cubicBezTo>
                      <a:cubicBezTo>
                        <a:pt x="292" y="242"/>
                        <a:pt x="338" y="237"/>
                        <a:pt x="381" y="228"/>
                      </a:cubicBezTo>
                      <a:cubicBezTo>
                        <a:pt x="425" y="219"/>
                        <a:pt x="459" y="206"/>
                        <a:pt x="484" y="188"/>
                      </a:cubicBezTo>
                      <a:lnTo>
                        <a:pt x="484" y="242"/>
                      </a:lnTo>
                      <a:cubicBezTo>
                        <a:pt x="484" y="256"/>
                        <a:pt x="473" y="269"/>
                        <a:pt x="451" y="282"/>
                      </a:cubicBezTo>
                      <a:cubicBezTo>
                        <a:pt x="430" y="294"/>
                        <a:pt x="400" y="304"/>
                        <a:pt x="363" y="311"/>
                      </a:cubicBezTo>
                      <a:cubicBezTo>
                        <a:pt x="326" y="319"/>
                        <a:pt x="285" y="322"/>
                        <a:pt x="242" y="322"/>
                      </a:cubicBezTo>
                      <a:cubicBezTo>
                        <a:pt x="198" y="322"/>
                        <a:pt x="158" y="319"/>
                        <a:pt x="120" y="311"/>
                      </a:cubicBezTo>
                      <a:cubicBezTo>
                        <a:pt x="83" y="304"/>
                        <a:pt x="54" y="294"/>
                        <a:pt x="32" y="282"/>
                      </a:cubicBezTo>
                      <a:cubicBezTo>
                        <a:pt x="11" y="269"/>
                        <a:pt x="0" y="256"/>
                        <a:pt x="0" y="242"/>
                      </a:cubicBezTo>
                      <a:close/>
                      <a:moveTo>
                        <a:pt x="0" y="121"/>
                      </a:moveTo>
                      <a:lnTo>
                        <a:pt x="0" y="80"/>
                      </a:lnTo>
                      <a:cubicBezTo>
                        <a:pt x="0" y="66"/>
                        <a:pt x="11" y="52"/>
                        <a:pt x="32" y="40"/>
                      </a:cubicBezTo>
                      <a:cubicBezTo>
                        <a:pt x="54" y="28"/>
                        <a:pt x="83" y="18"/>
                        <a:pt x="120" y="11"/>
                      </a:cubicBezTo>
                      <a:cubicBezTo>
                        <a:pt x="158" y="3"/>
                        <a:pt x="198" y="0"/>
                        <a:pt x="242" y="0"/>
                      </a:cubicBezTo>
                      <a:cubicBezTo>
                        <a:pt x="285" y="0"/>
                        <a:pt x="326" y="3"/>
                        <a:pt x="363" y="11"/>
                      </a:cubicBezTo>
                      <a:cubicBezTo>
                        <a:pt x="400" y="18"/>
                        <a:pt x="430" y="28"/>
                        <a:pt x="451" y="40"/>
                      </a:cubicBezTo>
                      <a:cubicBezTo>
                        <a:pt x="473" y="52"/>
                        <a:pt x="484" y="66"/>
                        <a:pt x="484" y="80"/>
                      </a:cubicBezTo>
                      <a:lnTo>
                        <a:pt x="484" y="121"/>
                      </a:lnTo>
                      <a:cubicBezTo>
                        <a:pt x="484" y="135"/>
                        <a:pt x="473" y="149"/>
                        <a:pt x="451" y="161"/>
                      </a:cubicBezTo>
                      <a:cubicBezTo>
                        <a:pt x="430" y="173"/>
                        <a:pt x="400" y="183"/>
                        <a:pt x="363" y="190"/>
                      </a:cubicBezTo>
                      <a:cubicBezTo>
                        <a:pt x="326" y="198"/>
                        <a:pt x="285" y="201"/>
                        <a:pt x="242" y="201"/>
                      </a:cubicBezTo>
                      <a:cubicBezTo>
                        <a:pt x="198" y="201"/>
                        <a:pt x="158" y="198"/>
                        <a:pt x="120" y="190"/>
                      </a:cubicBezTo>
                      <a:cubicBezTo>
                        <a:pt x="83" y="183"/>
                        <a:pt x="54" y="173"/>
                        <a:pt x="32" y="161"/>
                      </a:cubicBezTo>
                      <a:cubicBezTo>
                        <a:pt x="11" y="149"/>
                        <a:pt x="0" y="135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xmlns="" id="{CD98EC50-6E03-4B11-9A0A-82BDA50CE35C}"/>
                    </a:ext>
                  </a:extLst>
                </p:cNvPr>
                <p:cNvSpPr/>
                <p:nvPr/>
              </p:nvSpPr>
              <p:spPr>
                <a:xfrm>
                  <a:off x="7963801" y="1480254"/>
                  <a:ext cx="179476" cy="7242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3" name="Freeform 448">
                  <a:extLst>
                    <a:ext uri="{FF2B5EF4-FFF2-40B4-BE49-F238E27FC236}">
                      <a16:creationId xmlns:a16="http://schemas.microsoft.com/office/drawing/2014/main" xmlns="" id="{DB328060-C89D-4220-8A4E-AB2F537484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0388" y="1339649"/>
                  <a:ext cx="168959" cy="195421"/>
                </a:xfrm>
                <a:custGeom>
                  <a:avLst/>
                  <a:gdLst>
                    <a:gd name="T0" fmla="*/ 0 w 484"/>
                    <a:gd name="T1" fmla="*/ 483 h 564"/>
                    <a:gd name="T2" fmla="*/ 0 w 484"/>
                    <a:gd name="T3" fmla="*/ 430 h 564"/>
                    <a:gd name="T4" fmla="*/ 102 w 484"/>
                    <a:gd name="T5" fmla="*/ 470 h 564"/>
                    <a:gd name="T6" fmla="*/ 242 w 484"/>
                    <a:gd name="T7" fmla="*/ 483 h 564"/>
                    <a:gd name="T8" fmla="*/ 381 w 484"/>
                    <a:gd name="T9" fmla="*/ 470 h 564"/>
                    <a:gd name="T10" fmla="*/ 484 w 484"/>
                    <a:gd name="T11" fmla="*/ 430 h 564"/>
                    <a:gd name="T12" fmla="*/ 484 w 484"/>
                    <a:gd name="T13" fmla="*/ 483 h 564"/>
                    <a:gd name="T14" fmla="*/ 451 w 484"/>
                    <a:gd name="T15" fmla="*/ 524 h 564"/>
                    <a:gd name="T16" fmla="*/ 363 w 484"/>
                    <a:gd name="T17" fmla="*/ 553 h 564"/>
                    <a:gd name="T18" fmla="*/ 242 w 484"/>
                    <a:gd name="T19" fmla="*/ 564 h 564"/>
                    <a:gd name="T20" fmla="*/ 120 w 484"/>
                    <a:gd name="T21" fmla="*/ 553 h 564"/>
                    <a:gd name="T22" fmla="*/ 32 w 484"/>
                    <a:gd name="T23" fmla="*/ 524 h 564"/>
                    <a:gd name="T24" fmla="*/ 0 w 484"/>
                    <a:gd name="T25" fmla="*/ 483 h 564"/>
                    <a:gd name="T26" fmla="*/ 0 w 484"/>
                    <a:gd name="T27" fmla="*/ 363 h 564"/>
                    <a:gd name="T28" fmla="*/ 0 w 484"/>
                    <a:gd name="T29" fmla="*/ 309 h 564"/>
                    <a:gd name="T30" fmla="*/ 102 w 484"/>
                    <a:gd name="T31" fmla="*/ 349 h 564"/>
                    <a:gd name="T32" fmla="*/ 242 w 484"/>
                    <a:gd name="T33" fmla="*/ 363 h 564"/>
                    <a:gd name="T34" fmla="*/ 381 w 484"/>
                    <a:gd name="T35" fmla="*/ 349 h 564"/>
                    <a:gd name="T36" fmla="*/ 484 w 484"/>
                    <a:gd name="T37" fmla="*/ 309 h 564"/>
                    <a:gd name="T38" fmla="*/ 484 w 484"/>
                    <a:gd name="T39" fmla="*/ 363 h 564"/>
                    <a:gd name="T40" fmla="*/ 451 w 484"/>
                    <a:gd name="T41" fmla="*/ 403 h 564"/>
                    <a:gd name="T42" fmla="*/ 363 w 484"/>
                    <a:gd name="T43" fmla="*/ 432 h 564"/>
                    <a:gd name="T44" fmla="*/ 242 w 484"/>
                    <a:gd name="T45" fmla="*/ 443 h 564"/>
                    <a:gd name="T46" fmla="*/ 120 w 484"/>
                    <a:gd name="T47" fmla="*/ 432 h 564"/>
                    <a:gd name="T48" fmla="*/ 32 w 484"/>
                    <a:gd name="T49" fmla="*/ 403 h 564"/>
                    <a:gd name="T50" fmla="*/ 0 w 484"/>
                    <a:gd name="T51" fmla="*/ 363 h 564"/>
                    <a:gd name="T52" fmla="*/ 0 w 484"/>
                    <a:gd name="T53" fmla="*/ 242 h 564"/>
                    <a:gd name="T54" fmla="*/ 0 w 484"/>
                    <a:gd name="T55" fmla="*/ 188 h 564"/>
                    <a:gd name="T56" fmla="*/ 102 w 484"/>
                    <a:gd name="T57" fmla="*/ 228 h 564"/>
                    <a:gd name="T58" fmla="*/ 242 w 484"/>
                    <a:gd name="T59" fmla="*/ 242 h 564"/>
                    <a:gd name="T60" fmla="*/ 381 w 484"/>
                    <a:gd name="T61" fmla="*/ 228 h 564"/>
                    <a:gd name="T62" fmla="*/ 484 w 484"/>
                    <a:gd name="T63" fmla="*/ 188 h 564"/>
                    <a:gd name="T64" fmla="*/ 484 w 484"/>
                    <a:gd name="T65" fmla="*/ 242 h 564"/>
                    <a:gd name="T66" fmla="*/ 451 w 484"/>
                    <a:gd name="T67" fmla="*/ 282 h 564"/>
                    <a:gd name="T68" fmla="*/ 363 w 484"/>
                    <a:gd name="T69" fmla="*/ 311 h 564"/>
                    <a:gd name="T70" fmla="*/ 242 w 484"/>
                    <a:gd name="T71" fmla="*/ 322 h 564"/>
                    <a:gd name="T72" fmla="*/ 120 w 484"/>
                    <a:gd name="T73" fmla="*/ 311 h 564"/>
                    <a:gd name="T74" fmla="*/ 32 w 484"/>
                    <a:gd name="T75" fmla="*/ 282 h 564"/>
                    <a:gd name="T76" fmla="*/ 0 w 484"/>
                    <a:gd name="T77" fmla="*/ 242 h 564"/>
                    <a:gd name="T78" fmla="*/ 0 w 484"/>
                    <a:gd name="T79" fmla="*/ 121 h 564"/>
                    <a:gd name="T80" fmla="*/ 0 w 484"/>
                    <a:gd name="T81" fmla="*/ 80 h 564"/>
                    <a:gd name="T82" fmla="*/ 32 w 484"/>
                    <a:gd name="T83" fmla="*/ 40 h 564"/>
                    <a:gd name="T84" fmla="*/ 120 w 484"/>
                    <a:gd name="T85" fmla="*/ 11 h 564"/>
                    <a:gd name="T86" fmla="*/ 242 w 484"/>
                    <a:gd name="T87" fmla="*/ 0 h 564"/>
                    <a:gd name="T88" fmla="*/ 363 w 484"/>
                    <a:gd name="T89" fmla="*/ 11 h 564"/>
                    <a:gd name="T90" fmla="*/ 451 w 484"/>
                    <a:gd name="T91" fmla="*/ 40 h 564"/>
                    <a:gd name="T92" fmla="*/ 484 w 484"/>
                    <a:gd name="T93" fmla="*/ 80 h 564"/>
                    <a:gd name="T94" fmla="*/ 484 w 484"/>
                    <a:gd name="T95" fmla="*/ 121 h 564"/>
                    <a:gd name="T96" fmla="*/ 451 w 484"/>
                    <a:gd name="T97" fmla="*/ 161 h 564"/>
                    <a:gd name="T98" fmla="*/ 363 w 484"/>
                    <a:gd name="T99" fmla="*/ 190 h 564"/>
                    <a:gd name="T100" fmla="*/ 242 w 484"/>
                    <a:gd name="T101" fmla="*/ 201 h 564"/>
                    <a:gd name="T102" fmla="*/ 120 w 484"/>
                    <a:gd name="T103" fmla="*/ 190 h 564"/>
                    <a:gd name="T104" fmla="*/ 32 w 484"/>
                    <a:gd name="T105" fmla="*/ 161 h 564"/>
                    <a:gd name="T106" fmla="*/ 0 w 484"/>
                    <a:gd name="T107" fmla="*/ 121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84" h="564">
                      <a:moveTo>
                        <a:pt x="0" y="483"/>
                      </a:moveTo>
                      <a:lnTo>
                        <a:pt x="0" y="430"/>
                      </a:lnTo>
                      <a:cubicBezTo>
                        <a:pt x="25" y="448"/>
                        <a:pt x="59" y="461"/>
                        <a:pt x="102" y="470"/>
                      </a:cubicBezTo>
                      <a:cubicBezTo>
                        <a:pt x="145" y="479"/>
                        <a:pt x="192" y="483"/>
                        <a:pt x="242" y="483"/>
                      </a:cubicBezTo>
                      <a:cubicBezTo>
                        <a:pt x="292" y="483"/>
                        <a:pt x="338" y="479"/>
                        <a:pt x="381" y="470"/>
                      </a:cubicBezTo>
                      <a:cubicBezTo>
                        <a:pt x="425" y="461"/>
                        <a:pt x="459" y="448"/>
                        <a:pt x="484" y="430"/>
                      </a:cubicBezTo>
                      <a:lnTo>
                        <a:pt x="484" y="483"/>
                      </a:lnTo>
                      <a:cubicBezTo>
                        <a:pt x="484" y="498"/>
                        <a:pt x="473" y="511"/>
                        <a:pt x="451" y="524"/>
                      </a:cubicBezTo>
                      <a:cubicBezTo>
                        <a:pt x="430" y="536"/>
                        <a:pt x="400" y="546"/>
                        <a:pt x="363" y="553"/>
                      </a:cubicBezTo>
                      <a:cubicBezTo>
                        <a:pt x="326" y="560"/>
                        <a:pt x="285" y="564"/>
                        <a:pt x="242" y="564"/>
                      </a:cubicBezTo>
                      <a:cubicBezTo>
                        <a:pt x="198" y="564"/>
                        <a:pt x="158" y="560"/>
                        <a:pt x="120" y="553"/>
                      </a:cubicBezTo>
                      <a:cubicBezTo>
                        <a:pt x="83" y="546"/>
                        <a:pt x="54" y="536"/>
                        <a:pt x="32" y="524"/>
                      </a:cubicBezTo>
                      <a:cubicBezTo>
                        <a:pt x="11" y="511"/>
                        <a:pt x="0" y="498"/>
                        <a:pt x="0" y="483"/>
                      </a:cubicBezTo>
                      <a:close/>
                      <a:moveTo>
                        <a:pt x="0" y="363"/>
                      </a:moveTo>
                      <a:lnTo>
                        <a:pt x="0" y="309"/>
                      </a:lnTo>
                      <a:cubicBezTo>
                        <a:pt x="25" y="327"/>
                        <a:pt x="59" y="340"/>
                        <a:pt x="102" y="349"/>
                      </a:cubicBezTo>
                      <a:cubicBezTo>
                        <a:pt x="145" y="358"/>
                        <a:pt x="192" y="363"/>
                        <a:pt x="242" y="363"/>
                      </a:cubicBezTo>
                      <a:cubicBezTo>
                        <a:pt x="292" y="363"/>
                        <a:pt x="338" y="358"/>
                        <a:pt x="381" y="349"/>
                      </a:cubicBezTo>
                      <a:cubicBezTo>
                        <a:pt x="425" y="340"/>
                        <a:pt x="459" y="327"/>
                        <a:pt x="484" y="309"/>
                      </a:cubicBezTo>
                      <a:lnTo>
                        <a:pt x="484" y="363"/>
                      </a:lnTo>
                      <a:cubicBezTo>
                        <a:pt x="484" y="377"/>
                        <a:pt x="473" y="390"/>
                        <a:pt x="451" y="403"/>
                      </a:cubicBezTo>
                      <a:cubicBezTo>
                        <a:pt x="430" y="415"/>
                        <a:pt x="400" y="425"/>
                        <a:pt x="363" y="432"/>
                      </a:cubicBezTo>
                      <a:cubicBezTo>
                        <a:pt x="326" y="440"/>
                        <a:pt x="285" y="443"/>
                        <a:pt x="242" y="443"/>
                      </a:cubicBezTo>
                      <a:cubicBezTo>
                        <a:pt x="198" y="443"/>
                        <a:pt x="158" y="440"/>
                        <a:pt x="120" y="432"/>
                      </a:cubicBezTo>
                      <a:cubicBezTo>
                        <a:pt x="83" y="425"/>
                        <a:pt x="54" y="415"/>
                        <a:pt x="32" y="403"/>
                      </a:cubicBezTo>
                      <a:cubicBezTo>
                        <a:pt x="11" y="390"/>
                        <a:pt x="0" y="377"/>
                        <a:pt x="0" y="363"/>
                      </a:cubicBezTo>
                      <a:close/>
                      <a:moveTo>
                        <a:pt x="0" y="242"/>
                      </a:moveTo>
                      <a:lnTo>
                        <a:pt x="0" y="188"/>
                      </a:lnTo>
                      <a:cubicBezTo>
                        <a:pt x="25" y="206"/>
                        <a:pt x="59" y="219"/>
                        <a:pt x="102" y="228"/>
                      </a:cubicBezTo>
                      <a:cubicBezTo>
                        <a:pt x="145" y="237"/>
                        <a:pt x="192" y="242"/>
                        <a:pt x="242" y="242"/>
                      </a:cubicBezTo>
                      <a:cubicBezTo>
                        <a:pt x="292" y="242"/>
                        <a:pt x="338" y="237"/>
                        <a:pt x="381" y="228"/>
                      </a:cubicBezTo>
                      <a:cubicBezTo>
                        <a:pt x="425" y="219"/>
                        <a:pt x="459" y="206"/>
                        <a:pt x="484" y="188"/>
                      </a:cubicBezTo>
                      <a:lnTo>
                        <a:pt x="484" y="242"/>
                      </a:lnTo>
                      <a:cubicBezTo>
                        <a:pt x="484" y="256"/>
                        <a:pt x="473" y="269"/>
                        <a:pt x="451" y="282"/>
                      </a:cubicBezTo>
                      <a:cubicBezTo>
                        <a:pt x="430" y="294"/>
                        <a:pt x="400" y="304"/>
                        <a:pt x="363" y="311"/>
                      </a:cubicBezTo>
                      <a:cubicBezTo>
                        <a:pt x="326" y="319"/>
                        <a:pt x="285" y="322"/>
                        <a:pt x="242" y="322"/>
                      </a:cubicBezTo>
                      <a:cubicBezTo>
                        <a:pt x="198" y="322"/>
                        <a:pt x="158" y="319"/>
                        <a:pt x="120" y="311"/>
                      </a:cubicBezTo>
                      <a:cubicBezTo>
                        <a:pt x="83" y="304"/>
                        <a:pt x="54" y="294"/>
                        <a:pt x="32" y="282"/>
                      </a:cubicBezTo>
                      <a:cubicBezTo>
                        <a:pt x="11" y="269"/>
                        <a:pt x="0" y="256"/>
                        <a:pt x="0" y="242"/>
                      </a:cubicBezTo>
                      <a:close/>
                      <a:moveTo>
                        <a:pt x="0" y="121"/>
                      </a:moveTo>
                      <a:lnTo>
                        <a:pt x="0" y="80"/>
                      </a:lnTo>
                      <a:cubicBezTo>
                        <a:pt x="0" y="66"/>
                        <a:pt x="11" y="52"/>
                        <a:pt x="32" y="40"/>
                      </a:cubicBezTo>
                      <a:cubicBezTo>
                        <a:pt x="54" y="28"/>
                        <a:pt x="83" y="18"/>
                        <a:pt x="120" y="11"/>
                      </a:cubicBezTo>
                      <a:cubicBezTo>
                        <a:pt x="158" y="3"/>
                        <a:pt x="198" y="0"/>
                        <a:pt x="242" y="0"/>
                      </a:cubicBezTo>
                      <a:cubicBezTo>
                        <a:pt x="285" y="0"/>
                        <a:pt x="326" y="3"/>
                        <a:pt x="363" y="11"/>
                      </a:cubicBezTo>
                      <a:cubicBezTo>
                        <a:pt x="400" y="18"/>
                        <a:pt x="430" y="28"/>
                        <a:pt x="451" y="40"/>
                      </a:cubicBezTo>
                      <a:cubicBezTo>
                        <a:pt x="473" y="52"/>
                        <a:pt x="484" y="66"/>
                        <a:pt x="484" y="80"/>
                      </a:cubicBezTo>
                      <a:lnTo>
                        <a:pt x="484" y="121"/>
                      </a:lnTo>
                      <a:cubicBezTo>
                        <a:pt x="484" y="135"/>
                        <a:pt x="473" y="149"/>
                        <a:pt x="451" y="161"/>
                      </a:cubicBezTo>
                      <a:cubicBezTo>
                        <a:pt x="430" y="173"/>
                        <a:pt x="400" y="183"/>
                        <a:pt x="363" y="190"/>
                      </a:cubicBezTo>
                      <a:cubicBezTo>
                        <a:pt x="326" y="198"/>
                        <a:pt x="285" y="201"/>
                        <a:pt x="242" y="201"/>
                      </a:cubicBezTo>
                      <a:cubicBezTo>
                        <a:pt x="198" y="201"/>
                        <a:pt x="158" y="198"/>
                        <a:pt x="120" y="190"/>
                      </a:cubicBezTo>
                      <a:cubicBezTo>
                        <a:pt x="83" y="183"/>
                        <a:pt x="54" y="173"/>
                        <a:pt x="32" y="161"/>
                      </a:cubicBezTo>
                      <a:cubicBezTo>
                        <a:pt x="11" y="149"/>
                        <a:pt x="0" y="135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" name="Freihandform: Form 70">
            <a:extLst>
              <a:ext uri="{FF2B5EF4-FFF2-40B4-BE49-F238E27FC236}">
                <a16:creationId xmlns:a16="http://schemas.microsoft.com/office/drawing/2014/main" xmlns="" id="{0E97D9D3-0874-4786-BDB7-1E18831407C3}"/>
              </a:ext>
            </a:extLst>
          </p:cNvPr>
          <p:cNvSpPr/>
          <p:nvPr/>
        </p:nvSpPr>
        <p:spPr>
          <a:xfrm rot="19465830">
            <a:off x="1146601" y="3355849"/>
            <a:ext cx="463603" cy="489619"/>
          </a:xfrm>
          <a:custGeom>
            <a:avLst/>
            <a:gdLst>
              <a:gd name="connsiteX0" fmla="*/ 1150087 w 2000184"/>
              <a:gd name="connsiteY0" fmla="*/ 1880108 h 2112431"/>
              <a:gd name="connsiteX1" fmla="*/ 1150087 w 2000184"/>
              <a:gd name="connsiteY1" fmla="*/ 2112431 h 2112431"/>
              <a:gd name="connsiteX2" fmla="*/ 989882 w 2000184"/>
              <a:gd name="connsiteY2" fmla="*/ 2112431 h 2112431"/>
              <a:gd name="connsiteX3" fmla="*/ 989882 w 2000184"/>
              <a:gd name="connsiteY3" fmla="*/ 1880108 h 2112431"/>
              <a:gd name="connsiteX4" fmla="*/ 1069985 w 2000184"/>
              <a:gd name="connsiteY4" fmla="*/ 1387087 h 2112431"/>
              <a:gd name="connsiteX5" fmla="*/ 1291067 w 2000184"/>
              <a:gd name="connsiteY5" fmla="*/ 1880107 h 2112431"/>
              <a:gd name="connsiteX6" fmla="*/ 848902 w 2000184"/>
              <a:gd name="connsiteY6" fmla="*/ 1880107 h 2112431"/>
              <a:gd name="connsiteX7" fmla="*/ 831047 w 2000184"/>
              <a:gd name="connsiteY7" fmla="*/ 39690 h 2112431"/>
              <a:gd name="connsiteX8" fmla="*/ 1911223 w 2000184"/>
              <a:gd name="connsiteY8" fmla="*/ 812152 h 2112431"/>
              <a:gd name="connsiteX9" fmla="*/ 1960494 w 2000184"/>
              <a:gd name="connsiteY9" fmla="*/ 1108789 h 2112431"/>
              <a:gd name="connsiteX10" fmla="*/ 1465774 w 2000184"/>
              <a:gd name="connsiteY10" fmla="*/ 1800583 h 2112431"/>
              <a:gd name="connsiteX11" fmla="*/ 1404039 w 2000184"/>
              <a:gd name="connsiteY11" fmla="*/ 1858186 h 2112431"/>
              <a:gd name="connsiteX12" fmla="*/ 1352928 w 2000184"/>
              <a:gd name="connsiteY12" fmla="*/ 1877236 h 2112431"/>
              <a:gd name="connsiteX13" fmla="*/ 1275375 w 2000184"/>
              <a:gd name="connsiteY13" fmla="*/ 1704292 h 2112431"/>
              <a:gd name="connsiteX14" fmla="*/ 1297949 w 2000184"/>
              <a:gd name="connsiteY14" fmla="*/ 1704915 h 2112431"/>
              <a:gd name="connsiteX15" fmla="*/ 1404738 w 2000184"/>
              <a:gd name="connsiteY15" fmla="*/ 1638365 h 2112431"/>
              <a:gd name="connsiteX16" fmla="*/ 1787254 w 2000184"/>
              <a:gd name="connsiteY16" fmla="*/ 1103471 h 2112431"/>
              <a:gd name="connsiteX17" fmla="*/ 1749159 w 2000184"/>
              <a:gd name="connsiteY17" fmla="*/ 874112 h 2112431"/>
              <a:gd name="connsiteX18" fmla="*/ 824804 w 2000184"/>
              <a:gd name="connsiteY18" fmla="*/ 213083 h 2112431"/>
              <a:gd name="connsiteX19" fmla="*/ 595445 w 2000184"/>
              <a:gd name="connsiteY19" fmla="*/ 251179 h 2112431"/>
              <a:gd name="connsiteX20" fmla="*/ 212929 w 2000184"/>
              <a:gd name="connsiteY20" fmla="*/ 786073 h 2112431"/>
              <a:gd name="connsiteX21" fmla="*/ 251025 w 2000184"/>
              <a:gd name="connsiteY21" fmla="*/ 1015431 h 2112431"/>
              <a:gd name="connsiteX22" fmla="*/ 949509 w 2000184"/>
              <a:gd name="connsiteY22" fmla="*/ 1514935 h 2112431"/>
              <a:gd name="connsiteX23" fmla="*/ 889119 w 2000184"/>
              <a:gd name="connsiteY23" fmla="*/ 1649606 h 2112431"/>
              <a:gd name="connsiteX24" fmla="*/ 88960 w 2000184"/>
              <a:gd name="connsiteY24" fmla="*/ 1077392 h 2112431"/>
              <a:gd name="connsiteX25" fmla="*/ 39690 w 2000184"/>
              <a:gd name="connsiteY25" fmla="*/ 780755 h 2112431"/>
              <a:gd name="connsiteX26" fmla="*/ 534409 w 2000184"/>
              <a:gd name="connsiteY26" fmla="*/ 88961 h 2112431"/>
              <a:gd name="connsiteX27" fmla="*/ 831047 w 2000184"/>
              <a:gd name="connsiteY27" fmla="*/ 39690 h 21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00184" h="2112431">
                <a:moveTo>
                  <a:pt x="1150087" y="1880108"/>
                </a:moveTo>
                <a:lnTo>
                  <a:pt x="1150087" y="2112431"/>
                </a:lnTo>
                <a:lnTo>
                  <a:pt x="989882" y="2112431"/>
                </a:lnTo>
                <a:lnTo>
                  <a:pt x="989882" y="1880108"/>
                </a:lnTo>
                <a:close/>
                <a:moveTo>
                  <a:pt x="1069985" y="1387087"/>
                </a:moveTo>
                <a:lnTo>
                  <a:pt x="1291067" y="1880107"/>
                </a:lnTo>
                <a:lnTo>
                  <a:pt x="848902" y="1880107"/>
                </a:lnTo>
                <a:close/>
                <a:moveTo>
                  <a:pt x="831047" y="39690"/>
                </a:moveTo>
                <a:lnTo>
                  <a:pt x="1911223" y="812152"/>
                </a:lnTo>
                <a:cubicBezTo>
                  <a:pt x="2006743" y="880460"/>
                  <a:pt x="2028802" y="1013269"/>
                  <a:pt x="1960494" y="1108789"/>
                </a:cubicBezTo>
                <a:lnTo>
                  <a:pt x="1465774" y="1800583"/>
                </a:lnTo>
                <a:cubicBezTo>
                  <a:pt x="1448697" y="1824463"/>
                  <a:pt x="1427588" y="1843752"/>
                  <a:pt x="1404039" y="1858186"/>
                </a:cubicBezTo>
                <a:lnTo>
                  <a:pt x="1352928" y="1877236"/>
                </a:lnTo>
                <a:lnTo>
                  <a:pt x="1275375" y="1704292"/>
                </a:lnTo>
                <a:lnTo>
                  <a:pt x="1297949" y="1704915"/>
                </a:lnTo>
                <a:cubicBezTo>
                  <a:pt x="1339455" y="1698021"/>
                  <a:pt x="1378330" y="1675293"/>
                  <a:pt x="1404738" y="1638365"/>
                </a:cubicBezTo>
                <a:lnTo>
                  <a:pt x="1787254" y="1103471"/>
                </a:lnTo>
                <a:cubicBezTo>
                  <a:pt x="1840070" y="1029616"/>
                  <a:pt x="1823014" y="926928"/>
                  <a:pt x="1749159" y="874112"/>
                </a:cubicBezTo>
                <a:lnTo>
                  <a:pt x="824804" y="213083"/>
                </a:lnTo>
                <a:cubicBezTo>
                  <a:pt x="750949" y="160268"/>
                  <a:pt x="648261" y="177324"/>
                  <a:pt x="595445" y="251179"/>
                </a:cubicBezTo>
                <a:lnTo>
                  <a:pt x="212929" y="786073"/>
                </a:lnTo>
                <a:cubicBezTo>
                  <a:pt x="160113" y="859928"/>
                  <a:pt x="177170" y="962616"/>
                  <a:pt x="251025" y="1015431"/>
                </a:cubicBezTo>
                <a:lnTo>
                  <a:pt x="949509" y="1514935"/>
                </a:lnTo>
                <a:lnTo>
                  <a:pt x="889119" y="1649606"/>
                </a:lnTo>
                <a:lnTo>
                  <a:pt x="88960" y="1077392"/>
                </a:lnTo>
                <a:cubicBezTo>
                  <a:pt x="-6559" y="1009084"/>
                  <a:pt x="-28619" y="876275"/>
                  <a:pt x="39690" y="780755"/>
                </a:cubicBezTo>
                <a:lnTo>
                  <a:pt x="534409" y="88961"/>
                </a:lnTo>
                <a:cubicBezTo>
                  <a:pt x="602718" y="-6559"/>
                  <a:pt x="735527" y="-28618"/>
                  <a:pt x="831047" y="3969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1298575" y="2387972"/>
            <a:ext cx="6473826" cy="2808572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Kausalität</a:t>
            </a: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1DCF3970-D8DB-4CA6-A8A7-7B56F1C011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0976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3288A9A9-152B-4F1D-9681-AF60D5C8C5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xmlns="" id="{B58CB9DD-0B1B-4C8B-9835-805646DB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ENTSCHEIDUNGSKRITERIEN DES INTEGRATIONSAMTES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17" name="Rechteck 16"/>
          <p:cNvSpPr/>
          <p:nvPr/>
        </p:nvSpPr>
        <p:spPr>
          <a:xfrm>
            <a:off x="1042988" y="1994928"/>
            <a:ext cx="2983883" cy="1337548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Einzelfallprinzip</a:t>
            </a:r>
          </a:p>
        </p:txBody>
      </p:sp>
      <p:sp>
        <p:nvSpPr>
          <p:cNvPr id="22" name="Rechteck 21"/>
          <p:cNvSpPr/>
          <p:nvPr/>
        </p:nvSpPr>
        <p:spPr>
          <a:xfrm>
            <a:off x="5044105" y="1994928"/>
            <a:ext cx="2983883" cy="1337548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Beschäftigungsquote</a:t>
            </a:r>
          </a:p>
        </p:txBody>
      </p:sp>
      <p:sp>
        <p:nvSpPr>
          <p:cNvPr id="23" name="Rechteck 22"/>
          <p:cNvSpPr/>
          <p:nvPr/>
        </p:nvSpPr>
        <p:spPr>
          <a:xfrm>
            <a:off x="5044105" y="4252040"/>
            <a:ext cx="2983883" cy="1337548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Wirtschaftlichkeit</a:t>
            </a:r>
          </a:p>
        </p:txBody>
      </p:sp>
      <p:sp>
        <p:nvSpPr>
          <p:cNvPr id="24" name="Rechteck 23"/>
          <p:cNvSpPr/>
          <p:nvPr/>
        </p:nvSpPr>
        <p:spPr>
          <a:xfrm>
            <a:off x="1042988" y="4252040"/>
            <a:ext cx="2983883" cy="1337548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Angemessenheit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296E8DB-472B-4A94-84E4-9B22DB189D9D}"/>
              </a:ext>
            </a:extLst>
          </p:cNvPr>
          <p:cNvSpPr/>
          <p:nvPr/>
        </p:nvSpPr>
        <p:spPr>
          <a:xfrm>
            <a:off x="1298575" y="2387972"/>
            <a:ext cx="6473826" cy="2808572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86749158-1D9A-4CD5-A1D4-870581994D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405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E4AA5027-1078-4078-8EFC-68D21E0974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FÖRDERMASSNAHME (1/3)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16DB73D7-A802-4122-8672-34DBE7215160}"/>
              </a:ext>
            </a:extLst>
          </p:cNvPr>
          <p:cNvSpPr/>
          <p:nvPr/>
        </p:nvSpPr>
        <p:spPr>
          <a:xfrm>
            <a:off x="1037424" y="180816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E05129D1-3C31-4E23-B1E8-D71FFC6AFEBA}"/>
              </a:ext>
            </a:extLst>
          </p:cNvPr>
          <p:cNvCxnSpPr/>
          <p:nvPr/>
        </p:nvCxnSpPr>
        <p:spPr>
          <a:xfrm>
            <a:off x="1037424" y="180816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5997181C-06D3-4203-8B36-048C0F8C2C3F}"/>
              </a:ext>
            </a:extLst>
          </p:cNvPr>
          <p:cNvSpPr/>
          <p:nvPr/>
        </p:nvSpPr>
        <p:spPr>
          <a:xfrm>
            <a:off x="1037424" y="324832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65F26D1E-AE36-4A22-8B61-AF9723E283CC}"/>
              </a:ext>
            </a:extLst>
          </p:cNvPr>
          <p:cNvCxnSpPr/>
          <p:nvPr/>
        </p:nvCxnSpPr>
        <p:spPr>
          <a:xfrm>
            <a:off x="1037424" y="324832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3A96086-95B9-4F45-A13B-E9C087A10CB2}"/>
              </a:ext>
            </a:extLst>
          </p:cNvPr>
          <p:cNvSpPr/>
          <p:nvPr/>
        </p:nvSpPr>
        <p:spPr>
          <a:xfrm>
            <a:off x="1056367" y="468848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7601293C-F56B-45D7-9DE0-F2C6B4784A3F}"/>
              </a:ext>
            </a:extLst>
          </p:cNvPr>
          <p:cNvCxnSpPr/>
          <p:nvPr/>
        </p:nvCxnSpPr>
        <p:spPr>
          <a:xfrm>
            <a:off x="1056367" y="468848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1">
            <a:extLst>
              <a:ext uri="{FF2B5EF4-FFF2-40B4-BE49-F238E27FC236}">
                <a16:creationId xmlns:a16="http://schemas.microsoft.com/office/drawing/2014/main" xmlns="" id="{80FBB1CD-23DA-4294-B0B7-B4E6343E5771}"/>
              </a:ext>
            </a:extLst>
          </p:cNvPr>
          <p:cNvSpPr txBox="1">
            <a:spLocks/>
          </p:cNvSpPr>
          <p:nvPr/>
        </p:nvSpPr>
        <p:spPr>
          <a:xfrm>
            <a:off x="1037159" y="1872654"/>
            <a:ext cx="7254130" cy="8883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Schwierigkeiten am Arbeitsplatz </a:t>
            </a:r>
            <a:br>
              <a:rPr lang="de-DE" dirty="0"/>
            </a:br>
            <a:r>
              <a:rPr lang="de-DE" dirty="0"/>
              <a:t>betriebs-, personen- oder verhaltensbedingt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xmlns="" id="{3E12E427-A9DC-4C7E-A271-1E8D99229491}"/>
              </a:ext>
            </a:extLst>
          </p:cNvPr>
          <p:cNvSpPr txBox="1">
            <a:spLocks/>
          </p:cNvSpPr>
          <p:nvPr/>
        </p:nvSpPr>
        <p:spPr>
          <a:xfrm>
            <a:off x="1037158" y="3312208"/>
            <a:ext cx="7254131" cy="915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Arbeitgeber schaltet SBV, BR/PR und Integrationsamt ein </a:t>
            </a:r>
            <a:br>
              <a:rPr lang="de-DE" dirty="0"/>
            </a:br>
            <a:r>
              <a:rPr lang="de-DE" dirty="0"/>
              <a:t>Initiativrecht der Vertrauensperson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  <p:sp>
        <p:nvSpPr>
          <p:cNvPr id="30" name="Textplatzhalter 21">
            <a:extLst>
              <a:ext uri="{FF2B5EF4-FFF2-40B4-BE49-F238E27FC236}">
                <a16:creationId xmlns:a16="http://schemas.microsoft.com/office/drawing/2014/main" xmlns="" id="{72E89775-C17B-4064-B41A-227C35C7168F}"/>
              </a:ext>
            </a:extLst>
          </p:cNvPr>
          <p:cNvSpPr txBox="1">
            <a:spLocks/>
          </p:cNvSpPr>
          <p:nvPr/>
        </p:nvSpPr>
        <p:spPr>
          <a:xfrm>
            <a:off x="1056367" y="4713129"/>
            <a:ext cx="7244393" cy="9542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Entwicklung eines gemeinsamen Lösungsvorschlags</a:t>
            </a:r>
            <a:br>
              <a:rPr lang="de-DE" dirty="0"/>
            </a:br>
            <a:r>
              <a:rPr lang="de-DE" dirty="0"/>
              <a:t>Integrationsamt stellt finanzielle Hilfen in Aussicht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xmlns="" id="{C4498861-D140-4B61-AFA4-26A0BEBCDF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2810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79DB0305-BCA9-40D4-BB06-E595C32AC9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INKLUSION</a:t>
            </a: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738664"/>
          </a:xfr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Die gesellschaftlichen Voraussetzungen werden geschaffen,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dass behinderte Menschen in allen Bereichen der Gesellschaft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teilhaben können, ohne darum kämpfen zu müssen.</a:t>
            </a:r>
          </a:p>
        </p:txBody>
      </p:sp>
      <p:sp>
        <p:nvSpPr>
          <p:cNvPr id="26" name="Textplatzhalter 21"/>
          <p:cNvSpPr txBox="1">
            <a:spLocks/>
          </p:cNvSpPr>
          <p:nvPr/>
        </p:nvSpPr>
        <p:spPr>
          <a:xfrm>
            <a:off x="2277268" y="5301208"/>
            <a:ext cx="1656184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b="0" dirty="0"/>
              <a:t>Integration</a:t>
            </a:r>
          </a:p>
        </p:txBody>
      </p:sp>
      <p:sp>
        <p:nvSpPr>
          <p:cNvPr id="27" name="Textplatzhalter 21"/>
          <p:cNvSpPr txBox="1">
            <a:spLocks/>
          </p:cNvSpPr>
          <p:nvPr/>
        </p:nvSpPr>
        <p:spPr>
          <a:xfrm>
            <a:off x="5229596" y="5301208"/>
            <a:ext cx="1656184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b="0" dirty="0"/>
              <a:t>Inklusion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101" y="3116486"/>
            <a:ext cx="2543175" cy="21717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773" y="3111366"/>
            <a:ext cx="2543175" cy="2171700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DD1F58F0-0110-47A0-A5A7-F0B23155F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86749158-1D9A-4CD5-A1D4-870581994D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86749158-1D9A-4CD5-A1D4-87058199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E4AA5027-1078-4078-8EFC-68D21E0974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FÖRDERMASSNAHME (2/3)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16DB73D7-A802-4122-8672-34DBE7215160}"/>
              </a:ext>
            </a:extLst>
          </p:cNvPr>
          <p:cNvSpPr/>
          <p:nvPr/>
        </p:nvSpPr>
        <p:spPr>
          <a:xfrm>
            <a:off x="1037424" y="180816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E05129D1-3C31-4E23-B1E8-D71FFC6AFEBA}"/>
              </a:ext>
            </a:extLst>
          </p:cNvPr>
          <p:cNvCxnSpPr/>
          <p:nvPr/>
        </p:nvCxnSpPr>
        <p:spPr>
          <a:xfrm>
            <a:off x="1037424" y="180816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5997181C-06D3-4203-8B36-048C0F8C2C3F}"/>
              </a:ext>
            </a:extLst>
          </p:cNvPr>
          <p:cNvSpPr/>
          <p:nvPr/>
        </p:nvSpPr>
        <p:spPr>
          <a:xfrm>
            <a:off x="1037424" y="324832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65F26D1E-AE36-4A22-8B61-AF9723E283CC}"/>
              </a:ext>
            </a:extLst>
          </p:cNvPr>
          <p:cNvCxnSpPr/>
          <p:nvPr/>
        </p:nvCxnSpPr>
        <p:spPr>
          <a:xfrm>
            <a:off x="1037424" y="324832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3A96086-95B9-4F45-A13B-E9C087A10CB2}"/>
              </a:ext>
            </a:extLst>
          </p:cNvPr>
          <p:cNvSpPr/>
          <p:nvPr/>
        </p:nvSpPr>
        <p:spPr>
          <a:xfrm>
            <a:off x="1056367" y="468848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7601293C-F56B-45D7-9DE0-F2C6B4784A3F}"/>
              </a:ext>
            </a:extLst>
          </p:cNvPr>
          <p:cNvCxnSpPr/>
          <p:nvPr/>
        </p:nvCxnSpPr>
        <p:spPr>
          <a:xfrm>
            <a:off x="1056367" y="468848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1">
            <a:extLst>
              <a:ext uri="{FF2B5EF4-FFF2-40B4-BE49-F238E27FC236}">
                <a16:creationId xmlns:a16="http://schemas.microsoft.com/office/drawing/2014/main" xmlns="" id="{80FBB1CD-23DA-4294-B0B7-B4E6343E5771}"/>
              </a:ext>
            </a:extLst>
          </p:cNvPr>
          <p:cNvSpPr txBox="1">
            <a:spLocks/>
          </p:cNvSpPr>
          <p:nvPr/>
        </p:nvSpPr>
        <p:spPr>
          <a:xfrm>
            <a:off x="1037159" y="1872654"/>
            <a:ext cx="7254130" cy="8883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Antragstellung</a:t>
            </a:r>
            <a:br>
              <a:rPr lang="de-DE" dirty="0"/>
            </a:br>
            <a:r>
              <a:rPr lang="de-DE" dirty="0"/>
              <a:t>durch Arbeitgeber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xmlns="" id="{3E12E427-A9DC-4C7E-A271-1E8D99229491}"/>
              </a:ext>
            </a:extLst>
          </p:cNvPr>
          <p:cNvSpPr txBox="1">
            <a:spLocks/>
          </p:cNvSpPr>
          <p:nvPr/>
        </p:nvSpPr>
        <p:spPr>
          <a:xfrm>
            <a:off x="1037158" y="3312208"/>
            <a:ext cx="7254131" cy="915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Arbeitsbewilligung/Bescheid</a:t>
            </a:r>
            <a:br>
              <a:rPr lang="de-DE" dirty="0"/>
            </a:br>
            <a:r>
              <a:rPr lang="de-DE" dirty="0"/>
              <a:t>durch das Integrationsamt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  <p:sp>
        <p:nvSpPr>
          <p:cNvPr id="30" name="Textplatzhalter 21">
            <a:extLst>
              <a:ext uri="{FF2B5EF4-FFF2-40B4-BE49-F238E27FC236}">
                <a16:creationId xmlns:a16="http://schemas.microsoft.com/office/drawing/2014/main" xmlns="" id="{72E89775-C17B-4064-B41A-227C35C7168F}"/>
              </a:ext>
            </a:extLst>
          </p:cNvPr>
          <p:cNvSpPr txBox="1">
            <a:spLocks/>
          </p:cNvSpPr>
          <p:nvPr/>
        </p:nvSpPr>
        <p:spPr>
          <a:xfrm>
            <a:off x="1056367" y="4713129"/>
            <a:ext cx="7244393" cy="9542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Realisierung</a:t>
            </a:r>
            <a:br>
              <a:rPr lang="de-DE" dirty="0"/>
            </a:br>
            <a:r>
              <a:rPr lang="de-DE" dirty="0"/>
              <a:t>durch den Arbeitgeber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</p:spTree>
    <p:extLst>
      <p:ext uri="{BB962C8B-B14F-4D97-AF65-F5344CB8AC3E}">
        <p14:creationId xmlns:p14="http://schemas.microsoft.com/office/powerpoint/2010/main" val="3927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86749158-1D9A-4CD5-A1D4-870581994D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86749158-1D9A-4CD5-A1D4-87058199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E4AA5027-1078-4078-8EFC-68D21E0974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FÖRDERMASSNAHME (3/3)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16DB73D7-A802-4122-8672-34DBE7215160}"/>
              </a:ext>
            </a:extLst>
          </p:cNvPr>
          <p:cNvSpPr/>
          <p:nvPr/>
        </p:nvSpPr>
        <p:spPr>
          <a:xfrm>
            <a:off x="1037424" y="180816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E05129D1-3C31-4E23-B1E8-D71FFC6AFEBA}"/>
              </a:ext>
            </a:extLst>
          </p:cNvPr>
          <p:cNvCxnSpPr/>
          <p:nvPr/>
        </p:nvCxnSpPr>
        <p:spPr>
          <a:xfrm>
            <a:off x="1037424" y="180816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5997181C-06D3-4203-8B36-048C0F8C2C3F}"/>
              </a:ext>
            </a:extLst>
          </p:cNvPr>
          <p:cNvSpPr/>
          <p:nvPr/>
        </p:nvSpPr>
        <p:spPr>
          <a:xfrm>
            <a:off x="1037424" y="324832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65F26D1E-AE36-4A22-8B61-AF9723E283CC}"/>
              </a:ext>
            </a:extLst>
          </p:cNvPr>
          <p:cNvCxnSpPr/>
          <p:nvPr/>
        </p:nvCxnSpPr>
        <p:spPr>
          <a:xfrm>
            <a:off x="1037424" y="324832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3A96086-95B9-4F45-A13B-E9C087A10CB2}"/>
              </a:ext>
            </a:extLst>
          </p:cNvPr>
          <p:cNvSpPr/>
          <p:nvPr/>
        </p:nvSpPr>
        <p:spPr>
          <a:xfrm>
            <a:off x="1056367" y="4688483"/>
            <a:ext cx="7253865" cy="1080120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7601293C-F56B-45D7-9DE0-F2C6B4784A3F}"/>
              </a:ext>
            </a:extLst>
          </p:cNvPr>
          <p:cNvCxnSpPr/>
          <p:nvPr/>
        </p:nvCxnSpPr>
        <p:spPr>
          <a:xfrm>
            <a:off x="1056367" y="4688483"/>
            <a:ext cx="7253865" cy="0"/>
          </a:xfrm>
          <a:prstGeom prst="line">
            <a:avLst/>
          </a:prstGeom>
          <a:ln w="57150">
            <a:solidFill>
              <a:srgbClr val="23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1">
            <a:extLst>
              <a:ext uri="{FF2B5EF4-FFF2-40B4-BE49-F238E27FC236}">
                <a16:creationId xmlns:a16="http://schemas.microsoft.com/office/drawing/2014/main" xmlns="" id="{80FBB1CD-23DA-4294-B0B7-B4E6343E5771}"/>
              </a:ext>
            </a:extLst>
          </p:cNvPr>
          <p:cNvSpPr txBox="1">
            <a:spLocks/>
          </p:cNvSpPr>
          <p:nvPr/>
        </p:nvSpPr>
        <p:spPr>
          <a:xfrm>
            <a:off x="1037159" y="1872654"/>
            <a:ext cx="7254130" cy="8883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Vorlage der Unterlagen wie im Bewilligungsbescheid</a:t>
            </a:r>
            <a:br>
              <a:rPr lang="de-DE" dirty="0"/>
            </a:br>
            <a:r>
              <a:rPr lang="de-DE" dirty="0"/>
              <a:t>gefordert (z. B. Sicherheiten, Rechnungen)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xmlns="" id="{3E12E427-A9DC-4C7E-A271-1E8D99229491}"/>
              </a:ext>
            </a:extLst>
          </p:cNvPr>
          <p:cNvSpPr txBox="1">
            <a:spLocks/>
          </p:cNvSpPr>
          <p:nvPr/>
        </p:nvSpPr>
        <p:spPr>
          <a:xfrm>
            <a:off x="1037158" y="3312208"/>
            <a:ext cx="7254131" cy="915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Integrationsamt zahlt </a:t>
            </a:r>
            <a:br>
              <a:rPr lang="de-DE" dirty="0"/>
            </a:br>
            <a:r>
              <a:rPr lang="de-DE" dirty="0"/>
              <a:t>die finanzielle Hilfe aus</a:t>
            </a:r>
            <a:br>
              <a:rPr lang="de-DE" dirty="0"/>
            </a:br>
            <a:r>
              <a:rPr lang="de-DE" dirty="0">
                <a:solidFill>
                  <a:srgbClr val="CD1316"/>
                </a:solidFill>
              </a:rPr>
              <a:t>▼</a:t>
            </a:r>
          </a:p>
        </p:txBody>
      </p:sp>
      <p:sp>
        <p:nvSpPr>
          <p:cNvPr id="30" name="Textplatzhalter 21">
            <a:extLst>
              <a:ext uri="{FF2B5EF4-FFF2-40B4-BE49-F238E27FC236}">
                <a16:creationId xmlns:a16="http://schemas.microsoft.com/office/drawing/2014/main" xmlns="" id="{72E89775-C17B-4064-B41A-227C35C7168F}"/>
              </a:ext>
            </a:extLst>
          </p:cNvPr>
          <p:cNvSpPr txBox="1">
            <a:spLocks/>
          </p:cNvSpPr>
          <p:nvPr/>
        </p:nvSpPr>
        <p:spPr>
          <a:xfrm>
            <a:off x="1056367" y="4721088"/>
            <a:ext cx="7244393" cy="9542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00"/>
              </a:spcAft>
            </a:pPr>
            <a:r>
              <a:rPr lang="de-DE" dirty="0"/>
              <a:t>Integrationsamt kontrolliert</a:t>
            </a:r>
            <a:br>
              <a:rPr lang="de-DE" dirty="0"/>
            </a:br>
            <a:r>
              <a:rPr lang="de-DE" dirty="0"/>
              <a:t>den Erfolg/die Verwendung</a:t>
            </a:r>
            <a:br>
              <a:rPr lang="de-DE" dirty="0"/>
            </a:br>
            <a:r>
              <a:rPr lang="de-DE" sz="2000" dirty="0">
                <a:solidFill>
                  <a:srgbClr val="CD1316"/>
                </a:solidFill>
              </a:rPr>
              <a:t>■</a:t>
            </a:r>
          </a:p>
        </p:txBody>
      </p:sp>
    </p:spTree>
    <p:extLst>
      <p:ext uri="{BB962C8B-B14F-4D97-AF65-F5344CB8AC3E}">
        <p14:creationId xmlns:p14="http://schemas.microsoft.com/office/powerpoint/2010/main" val="25105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52E9DF12-0CC7-4A28-AE74-8CB09755BA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5310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3AF06BCD-8E6A-4008-A7B7-6F058DEE49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Konkretisierung der Prävention bei personenbedingter/ krankheitsbedingter Gefährdung des Arbeitsverhältnisses</a:t>
            </a:r>
          </a:p>
          <a:p>
            <a:pPr lvl="2"/>
            <a:r>
              <a:rPr lang="de-DE" dirty="0">
                <a:sym typeface="Wingdings 3"/>
              </a:rPr>
              <a:t>Ziele</a:t>
            </a:r>
          </a:p>
          <a:p>
            <a:pPr lvl="3"/>
            <a:r>
              <a:rPr lang="de-DE" dirty="0">
                <a:sym typeface="Wingdings 3"/>
              </a:rPr>
              <a:t>Arbeitsunfähigkeit überwinden</a:t>
            </a:r>
          </a:p>
          <a:p>
            <a:pPr lvl="3"/>
            <a:r>
              <a:rPr lang="de-DE" dirty="0">
                <a:sym typeface="Wingdings 3"/>
              </a:rPr>
              <a:t>Vorbeugen von neuer Arbeitsunfähigkeit</a:t>
            </a:r>
          </a:p>
          <a:p>
            <a:pPr lvl="3"/>
            <a:r>
              <a:rPr lang="de-DE" dirty="0">
                <a:sym typeface="Wingdings 3"/>
              </a:rPr>
              <a:t>Rehabilitation vor Entlassung</a:t>
            </a:r>
          </a:p>
          <a:p>
            <a:pPr lvl="3"/>
            <a:r>
              <a:rPr lang="de-DE" dirty="0">
                <a:sym typeface="Wingdings 3"/>
              </a:rPr>
              <a:t>Frühverrentung vermeiden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EFE41629-CBC9-4ECA-9197-70240D823F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6132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634801D5-5BD2-440C-A015-5BC51A40BA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xmlns="" id="{A31F2E2B-4AB5-4640-B965-9716DA1875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926920"/>
          </a:xfrm>
        </p:spPr>
        <p:txBody>
          <a:bodyPr>
            <a:spAutoFit/>
          </a:bodyPr>
          <a:lstStyle/>
          <a:p>
            <a:pPr lvl="1"/>
            <a:r>
              <a:rPr lang="de-DE" dirty="0">
                <a:sym typeface="Wingdings 3"/>
              </a:rPr>
              <a:t>Umsetzung aller Maßnahmen, um Beschäftigte mit gesundheitlichen Problemen oder Behinderung dauerhaft an einem geeigneten Arbeitsplatz einzusetzen</a:t>
            </a:r>
            <a:endParaRPr lang="de-DE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1210A79E-5E1A-304A-8749-F0BABA5D8DC2}"/>
              </a:ext>
            </a:extLst>
          </p:cNvPr>
          <p:cNvSpPr txBox="1">
            <a:spLocks/>
          </p:cNvSpPr>
          <p:nvPr/>
        </p:nvSpPr>
        <p:spPr>
          <a:xfrm>
            <a:off x="1822450" y="3349069"/>
            <a:ext cx="6205537" cy="172098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de-DE" b="1" dirty="0">
                <a:sym typeface="Wingdings 3"/>
              </a:rPr>
              <a:t>Gesetzesbegründung </a:t>
            </a:r>
          </a:p>
          <a:p>
            <a:pPr marL="0" lvl="2" indent="0">
              <a:buNone/>
            </a:pPr>
            <a:r>
              <a:rPr lang="de-DE" dirty="0">
                <a:sym typeface="Wingdings 3"/>
              </a:rPr>
              <a:t>„Durch die gemeinsame Anstrengung aller Beteiligten soll ein betriebliches Eingliederungsmanagement geschaffen werden, 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das durch geeignete Gesundheitsprävention das Arbeitsverhältnis dauerhaft sichert.“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1AEBDC5B-FF41-CE43-933B-B9EDC71990B5}"/>
              </a:ext>
            </a:extLst>
          </p:cNvPr>
          <p:cNvGrpSpPr/>
          <p:nvPr/>
        </p:nvGrpSpPr>
        <p:grpSpPr>
          <a:xfrm>
            <a:off x="972755" y="3168095"/>
            <a:ext cx="792088" cy="651620"/>
            <a:chOff x="972755" y="3168095"/>
            <a:chExt cx="792088" cy="65162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xmlns="" id="{40280009-5B17-464C-BAD0-E86B59592D12}"/>
                </a:ext>
              </a:extLst>
            </p:cNvPr>
            <p:cNvSpPr/>
            <p:nvPr/>
          </p:nvSpPr>
          <p:spPr bwMode="auto">
            <a:xfrm>
              <a:off x="1042988" y="3168095"/>
              <a:ext cx="651622" cy="65162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2FCAB695-2B67-7C49-8D79-25307F3CE1F1}"/>
                </a:ext>
              </a:extLst>
            </p:cNvPr>
            <p:cNvSpPr txBox="1"/>
            <p:nvPr/>
          </p:nvSpPr>
          <p:spPr>
            <a:xfrm>
              <a:off x="972755" y="3175872"/>
              <a:ext cx="7920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>
                  <a:solidFill>
                    <a:schemeClr val="bg1"/>
                  </a:solidFill>
                  <a:latin typeface="Arial Black" pitchFamily="34" charset="0"/>
                </a:rPr>
                <a:t>§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87837C51-5FD5-42FC-9D10-FF76FBC89C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1438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CEEF8832-DB6C-4881-ACDA-5A98784C19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Voraussetzungen</a:t>
            </a:r>
            <a:endParaRPr lang="de-DE" dirty="0">
              <a:sym typeface="Wingdings 3"/>
            </a:endParaRPr>
          </a:p>
          <a:p>
            <a:pPr lvl="2"/>
            <a:r>
              <a:rPr lang="de-DE" dirty="0">
                <a:sym typeface="Wingdings 3"/>
              </a:rPr>
              <a:t>sechs Wochen Arbeitsunfähigkeit</a:t>
            </a:r>
          </a:p>
          <a:p>
            <a:pPr lvl="3"/>
            <a:r>
              <a:rPr lang="de-DE" dirty="0">
                <a:sym typeface="Wingdings 3"/>
              </a:rPr>
              <a:t>Lang andauernde Krankheit</a:t>
            </a:r>
          </a:p>
          <a:p>
            <a:pPr lvl="3"/>
            <a:r>
              <a:rPr lang="de-DE" dirty="0">
                <a:sym typeface="Wingdings 3"/>
              </a:rPr>
              <a:t>Häufige Kurzzeiterkrankungen</a:t>
            </a:r>
          </a:p>
          <a:p>
            <a:pPr lvl="2"/>
            <a:r>
              <a:rPr lang="de-DE" dirty="0">
                <a:sym typeface="Wingdings 3"/>
              </a:rPr>
              <a:t>Nur mit Zustimmung und Beteiligung der betroffenen Person (Selbstbestimmungsrecht)</a:t>
            </a:r>
          </a:p>
          <a:p>
            <a:pPr lvl="2"/>
            <a:r>
              <a:rPr lang="de-DE" dirty="0">
                <a:sym typeface="Wingdings 3"/>
              </a:rPr>
              <a:t>Datenschutz (Art und Umfang der erhobenen und verwendeten Daten)</a:t>
            </a:r>
          </a:p>
          <a:p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24F046CA-F621-4A0F-8214-6DA0F37B5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809F363E-AD97-44CB-9A49-22437B0214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181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100E76FF-B22C-49F8-A2D8-BEE251DA15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3307A"/>
                </a:solidFill>
              </a:rPr>
              <a:t>Initiative</a:t>
            </a:r>
            <a:endParaRPr lang="de-DE" dirty="0">
              <a:sym typeface="Wingdings 3"/>
            </a:endParaRPr>
          </a:p>
          <a:p>
            <a:pPr marL="0" lvl="2" indent="0">
              <a:buNone/>
            </a:pPr>
            <a:r>
              <a:rPr lang="de-DE" dirty="0">
                <a:sym typeface="Wingdings 3"/>
              </a:rPr>
              <a:t>Arbeitgeber: </a:t>
            </a:r>
          </a:p>
          <a:p>
            <a:pPr lvl="2"/>
            <a:r>
              <a:rPr lang="de-DE" dirty="0">
                <a:sym typeface="Wingdings 3"/>
              </a:rPr>
              <a:t>Rechtliche Verpflichtung zum BEM</a:t>
            </a:r>
          </a:p>
          <a:p>
            <a:pPr lvl="2"/>
            <a:r>
              <a:rPr lang="de-DE" dirty="0">
                <a:sym typeface="Wingdings 3"/>
              </a:rPr>
              <a:t>Wächterfunktion des BR/PR und bei schwerbehinderten Menschen durch die Schwerbehindertenvertretung (SBV)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319547D4-085F-437A-8B0B-E494D0AF8F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255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B7FFBFCA-5296-4874-9ACE-1ED3DC1D06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>
                <a:sym typeface="Wingdings 3"/>
              </a:rPr>
              <a:t>Innerbetriebliches Integrationsteam</a:t>
            </a:r>
          </a:p>
          <a:p>
            <a:pPr lvl="2"/>
            <a:r>
              <a:rPr lang="de-DE" dirty="0">
                <a:sym typeface="Wingdings 3"/>
              </a:rPr>
              <a:t>Personalabteilung</a:t>
            </a:r>
          </a:p>
          <a:p>
            <a:pPr lvl="2"/>
            <a:r>
              <a:rPr lang="de-DE" dirty="0">
                <a:sym typeface="Wingdings 3"/>
              </a:rPr>
              <a:t>Betriebsrat/Personalrat</a:t>
            </a:r>
          </a:p>
          <a:p>
            <a:pPr lvl="2"/>
            <a:r>
              <a:rPr lang="de-DE" dirty="0">
                <a:sym typeface="Wingdings 3"/>
              </a:rPr>
              <a:t>Schwerbehindertenvertretung </a:t>
            </a:r>
          </a:p>
          <a:p>
            <a:pPr lvl="2"/>
            <a:r>
              <a:rPr lang="de-DE" dirty="0">
                <a:sym typeface="Wingdings 3"/>
              </a:rPr>
              <a:t>Betriebsarzt</a:t>
            </a:r>
          </a:p>
          <a:p>
            <a:pPr lvl="2"/>
            <a:r>
              <a:rPr lang="de-DE" dirty="0">
                <a:sym typeface="Wingdings 3"/>
              </a:rPr>
              <a:t>Fachkraft für Arbeitssicherheit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319547D4-085F-437A-8B0B-E494D0AF8F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xmlns="" id="{319547D4-085F-437A-8B0B-E494D0AF8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B7FFBFCA-5296-4874-9ACE-1ED3DC1D06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sz="quarter" idx="11"/>
          </p:nvPr>
        </p:nvSpPr>
        <p:spPr>
          <a:xfrm>
            <a:off x="1044000" y="1989138"/>
            <a:ext cx="4109025" cy="3600449"/>
          </a:xfrm>
        </p:spPr>
        <p:txBody>
          <a:bodyPr/>
          <a:lstStyle/>
          <a:p>
            <a:pPr lvl="0"/>
            <a:r>
              <a:rPr lang="de-DE" dirty="0">
                <a:solidFill>
                  <a:srgbClr val="23307A"/>
                </a:solidFill>
              </a:rPr>
              <a:t>Kooperation mit externen Partnern</a:t>
            </a:r>
          </a:p>
          <a:p>
            <a:pPr lvl="2"/>
            <a:r>
              <a:rPr lang="de-DE" dirty="0">
                <a:sym typeface="Wingdings 3"/>
              </a:rPr>
              <a:t>Rentenversicherungsträger</a:t>
            </a:r>
          </a:p>
          <a:p>
            <a:pPr lvl="2"/>
            <a:r>
              <a:rPr lang="de-DE" dirty="0">
                <a:sym typeface="Wingdings 3"/>
              </a:rPr>
              <a:t>Berufsgenossenschaften</a:t>
            </a:r>
          </a:p>
          <a:p>
            <a:pPr lvl="2"/>
            <a:r>
              <a:rPr lang="de-DE" dirty="0">
                <a:sym typeface="Wingdings 3"/>
              </a:rPr>
              <a:t>Krankenkassen</a:t>
            </a:r>
          </a:p>
          <a:p>
            <a:pPr lvl="2"/>
            <a:r>
              <a:rPr lang="de-DE" dirty="0">
                <a:sym typeface="Wingdings 3"/>
              </a:rPr>
              <a:t>Integrationsamt</a:t>
            </a:r>
          </a:p>
          <a:p>
            <a:pPr lvl="2"/>
            <a:r>
              <a:rPr lang="de-DE" dirty="0">
                <a:sym typeface="Wingdings 3"/>
              </a:rPr>
              <a:t>Agentur für Arbeit</a:t>
            </a:r>
          </a:p>
          <a:p>
            <a:pPr lvl="2"/>
            <a:r>
              <a:rPr lang="de-DE" dirty="0">
                <a:sym typeface="Wingdings 3"/>
              </a:rPr>
              <a:t>Integrationsfachdienst </a:t>
            </a:r>
          </a:p>
          <a:p>
            <a:pPr lvl="2"/>
            <a:endParaRPr lang="de-DE" dirty="0">
              <a:sym typeface="Wingdings 3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5733159-FB38-4064-A0C0-A7E3DC15D8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endParaRPr lang="de-DE" dirty="0">
              <a:sym typeface="Wingdings 3"/>
            </a:endParaRPr>
          </a:p>
          <a:p>
            <a:pPr lvl="2"/>
            <a:r>
              <a:rPr lang="de-DE" dirty="0">
                <a:sym typeface="Wingdings 3"/>
              </a:rPr>
              <a:t>Rehabilitationskliniken</a:t>
            </a:r>
          </a:p>
          <a:p>
            <a:pPr lvl="2"/>
            <a:r>
              <a:rPr lang="de-DE" dirty="0">
                <a:sym typeface="Wingdings 3"/>
              </a:rPr>
              <a:t>Einrichtungen zur 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beruflichen Rehabilitation</a:t>
            </a:r>
          </a:p>
          <a:p>
            <a:pPr lvl="2"/>
            <a:r>
              <a:rPr lang="de-DE" dirty="0">
                <a:sym typeface="Wingdings 3"/>
              </a:rPr>
              <a:t>Hausarzt/Facharzt</a:t>
            </a:r>
          </a:p>
          <a:p>
            <a:pPr lvl="2"/>
            <a:r>
              <a:rPr lang="de-DE" dirty="0">
                <a:sym typeface="Wingdings 3"/>
              </a:rPr>
              <a:t>Einheitliche Ansprechstellen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15247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feil nach rechts 28">
            <a:extLst>
              <a:ext uri="{FF2B5EF4-FFF2-40B4-BE49-F238E27FC236}">
                <a16:creationId xmlns:a16="http://schemas.microsoft.com/office/drawing/2014/main" xmlns="" id="{4C941F79-5650-49A5-8B49-C87C531A4FA0}"/>
              </a:ext>
            </a:extLst>
          </p:cNvPr>
          <p:cNvSpPr/>
          <p:nvPr/>
        </p:nvSpPr>
        <p:spPr>
          <a:xfrm rot="5400000">
            <a:off x="5899240" y="3461183"/>
            <a:ext cx="980492" cy="560436"/>
          </a:xfrm>
          <a:prstGeom prst="rightArrow">
            <a:avLst>
              <a:gd name="adj1" fmla="val 58571"/>
              <a:gd name="adj2" fmla="val 5764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Pfeil nach rechts 28">
            <a:extLst>
              <a:ext uri="{FF2B5EF4-FFF2-40B4-BE49-F238E27FC236}">
                <a16:creationId xmlns:a16="http://schemas.microsoft.com/office/drawing/2014/main" xmlns="" id="{2A426148-3AC5-4684-8640-1DE970C1AE78}"/>
              </a:ext>
            </a:extLst>
          </p:cNvPr>
          <p:cNvSpPr/>
          <p:nvPr/>
        </p:nvSpPr>
        <p:spPr>
          <a:xfrm rot="10800000">
            <a:off x="5320179" y="4800634"/>
            <a:ext cx="980492" cy="560436"/>
          </a:xfrm>
          <a:prstGeom prst="rightArrow">
            <a:avLst>
              <a:gd name="adj1" fmla="val 58571"/>
              <a:gd name="adj2" fmla="val 5764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Pfeil nach rechts 28">
            <a:extLst>
              <a:ext uri="{FF2B5EF4-FFF2-40B4-BE49-F238E27FC236}">
                <a16:creationId xmlns:a16="http://schemas.microsoft.com/office/drawing/2014/main" xmlns="" id="{C41A5541-478E-4B7B-BB28-1308C5C6CAF7}"/>
              </a:ext>
            </a:extLst>
          </p:cNvPr>
          <p:cNvSpPr/>
          <p:nvPr/>
        </p:nvSpPr>
        <p:spPr>
          <a:xfrm>
            <a:off x="3778277" y="1909727"/>
            <a:ext cx="2089298" cy="560436"/>
          </a:xfrm>
          <a:prstGeom prst="rightArrow">
            <a:avLst>
              <a:gd name="adj1" fmla="val 58571"/>
              <a:gd name="adj2" fmla="val 5764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xmlns="" id="{89E0F73F-90B0-4B12-B096-BF642A6782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720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hteck 20" hidden="1">
            <a:extLst>
              <a:ext uri="{FF2B5EF4-FFF2-40B4-BE49-F238E27FC236}">
                <a16:creationId xmlns:a16="http://schemas.microsoft.com/office/drawing/2014/main" xmlns="" id="{8DC8CBB7-EBB2-45B9-BDA8-F69006FC7E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BETRIEBLICHES EINGLIEDERUNGSMANAGEMENT (BEM) – das Verfahren</a:t>
            </a: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1587AE3E-AE61-49FA-A4B7-1251E1545AB0}"/>
              </a:ext>
            </a:extLst>
          </p:cNvPr>
          <p:cNvSpPr/>
          <p:nvPr/>
        </p:nvSpPr>
        <p:spPr>
          <a:xfrm>
            <a:off x="1042988" y="1815973"/>
            <a:ext cx="2808362" cy="1512168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11">
            <a:extLst>
              <a:ext uri="{FF2B5EF4-FFF2-40B4-BE49-F238E27FC236}">
                <a16:creationId xmlns:a16="http://schemas.microsoft.com/office/drawing/2014/main" xmlns="" id="{CA73291B-BC55-4DC7-A7D6-60E540CB929C}"/>
              </a:ext>
            </a:extLst>
          </p:cNvPr>
          <p:cNvSpPr txBox="1">
            <a:spLocks/>
          </p:cNvSpPr>
          <p:nvPr/>
        </p:nvSpPr>
        <p:spPr>
          <a:xfrm>
            <a:off x="1331094" y="2009329"/>
            <a:ext cx="2546425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lvl="2" indent="-36195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Betroffene Person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ym typeface="Wingdings 3"/>
              </a:rPr>
              <a:t>6 Wochen arbeitsunfähig innerhalb eines Jahres </a:t>
            </a:r>
            <a:r>
              <a:rPr lang="de-DE" sz="1200" dirty="0">
                <a:sym typeface="Wingdings 3"/>
              </a:rPr>
              <a:t>(wiederholt oder an einem Stück)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0E6F2583-D58F-42BA-B12F-A55262DD014F}"/>
              </a:ext>
            </a:extLst>
          </p:cNvPr>
          <p:cNvSpPr/>
          <p:nvPr/>
        </p:nvSpPr>
        <p:spPr>
          <a:xfrm>
            <a:off x="5939532" y="1815973"/>
            <a:ext cx="2520504" cy="1512168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4549E38E-E8E3-4CDC-B294-4CA2E19EC087}"/>
              </a:ext>
            </a:extLst>
          </p:cNvPr>
          <p:cNvSpPr/>
          <p:nvPr/>
        </p:nvSpPr>
        <p:spPr>
          <a:xfrm>
            <a:off x="5939756" y="4317153"/>
            <a:ext cx="2520504" cy="1527399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9E68D265-0FB8-4CDD-8A66-FF49FCBA83FE}"/>
              </a:ext>
            </a:extLst>
          </p:cNvPr>
          <p:cNvSpPr/>
          <p:nvPr/>
        </p:nvSpPr>
        <p:spPr>
          <a:xfrm>
            <a:off x="1042988" y="4009550"/>
            <a:ext cx="4176688" cy="1835126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platzhalter 11">
            <a:extLst>
              <a:ext uri="{FF2B5EF4-FFF2-40B4-BE49-F238E27FC236}">
                <a16:creationId xmlns:a16="http://schemas.microsoft.com/office/drawing/2014/main" xmlns="" id="{3156C410-DF55-462A-8E99-C9994C0241FB}"/>
              </a:ext>
            </a:extLst>
          </p:cNvPr>
          <p:cNvSpPr txBox="1">
            <a:spLocks/>
          </p:cNvSpPr>
          <p:nvPr/>
        </p:nvSpPr>
        <p:spPr>
          <a:xfrm>
            <a:off x="6227638" y="1937321"/>
            <a:ext cx="2376438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lvl="2" indent="-36195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Weitere Beteiligte</a:t>
            </a:r>
          </a:p>
          <a:p>
            <a:pPr lvl="2"/>
            <a:r>
              <a:rPr lang="de-DE" dirty="0">
                <a:sym typeface="Wingdings 3"/>
              </a:rPr>
              <a:t>S</a:t>
            </a:r>
            <a:r>
              <a:rPr lang="de-DE" dirty="0"/>
              <a:t>BV</a:t>
            </a:r>
          </a:p>
          <a:p>
            <a:pPr lvl="2"/>
            <a:r>
              <a:rPr lang="de-DE" dirty="0"/>
              <a:t>BR/PR</a:t>
            </a:r>
          </a:p>
          <a:p>
            <a:pPr lvl="2"/>
            <a:r>
              <a:rPr lang="de-DE" dirty="0"/>
              <a:t>Betriebsarzt</a:t>
            </a:r>
          </a:p>
        </p:txBody>
      </p:sp>
      <p:sp>
        <p:nvSpPr>
          <p:cNvPr id="46" name="Textplatzhalter 11">
            <a:extLst>
              <a:ext uri="{FF2B5EF4-FFF2-40B4-BE49-F238E27FC236}">
                <a16:creationId xmlns:a16="http://schemas.microsoft.com/office/drawing/2014/main" xmlns="" id="{E87C4362-9FA7-4B9F-8F0C-93859DB32D68}"/>
              </a:ext>
            </a:extLst>
          </p:cNvPr>
          <p:cNvSpPr txBox="1">
            <a:spLocks/>
          </p:cNvSpPr>
          <p:nvPr/>
        </p:nvSpPr>
        <p:spPr>
          <a:xfrm>
            <a:off x="6227638" y="4508795"/>
            <a:ext cx="2232248" cy="1231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lvl="2" indent="-36195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de-DE" dirty="0">
                <a:sym typeface="Wingdings 3"/>
              </a:rPr>
              <a:t>Gemeinsame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Servicestelle</a:t>
            </a:r>
          </a:p>
          <a:p>
            <a:pPr lvl="2"/>
            <a:r>
              <a:rPr lang="de-DE" dirty="0"/>
              <a:t>Integrationsamt </a:t>
            </a:r>
          </a:p>
          <a:p>
            <a:pPr lvl="2"/>
            <a:r>
              <a:rPr lang="de-DE" dirty="0"/>
              <a:t>IFD</a:t>
            </a:r>
          </a:p>
        </p:txBody>
      </p:sp>
      <p:sp>
        <p:nvSpPr>
          <p:cNvPr id="48" name="Textplatzhalter 11">
            <a:extLst>
              <a:ext uri="{FF2B5EF4-FFF2-40B4-BE49-F238E27FC236}">
                <a16:creationId xmlns:a16="http://schemas.microsoft.com/office/drawing/2014/main" xmlns="" id="{9A108D8B-BAF3-4A01-982E-2E30418B84ED}"/>
              </a:ext>
            </a:extLst>
          </p:cNvPr>
          <p:cNvSpPr txBox="1">
            <a:spLocks/>
          </p:cNvSpPr>
          <p:nvPr/>
        </p:nvSpPr>
        <p:spPr>
          <a:xfrm>
            <a:off x="3995540" y="1880171"/>
            <a:ext cx="1729209" cy="6480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9" name="Textplatzhalter 11">
            <a:extLst>
              <a:ext uri="{FF2B5EF4-FFF2-40B4-BE49-F238E27FC236}">
                <a16:creationId xmlns:a16="http://schemas.microsoft.com/office/drawing/2014/main" xmlns="" id="{C5665698-DD34-446C-AB66-B3E7DA248C09}"/>
              </a:ext>
            </a:extLst>
          </p:cNvPr>
          <p:cNvSpPr txBox="1">
            <a:spLocks/>
          </p:cNvSpPr>
          <p:nvPr/>
        </p:nvSpPr>
        <p:spPr>
          <a:xfrm>
            <a:off x="3949476" y="2349332"/>
            <a:ext cx="1945009" cy="980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Arbeitgeber klärt mit Zustimmung und Beteiligung der betroffenen Person</a:t>
            </a:r>
          </a:p>
        </p:txBody>
      </p:sp>
      <p:sp>
        <p:nvSpPr>
          <p:cNvPr id="50" name="Textplatzhalter 11">
            <a:extLst>
              <a:ext uri="{FF2B5EF4-FFF2-40B4-BE49-F238E27FC236}">
                <a16:creationId xmlns:a16="http://schemas.microsoft.com/office/drawing/2014/main" xmlns="" id="{0FBCF727-7AE2-4D72-A0AA-288903E406FB}"/>
              </a:ext>
            </a:extLst>
          </p:cNvPr>
          <p:cNvSpPr txBox="1">
            <a:spLocks/>
          </p:cNvSpPr>
          <p:nvPr/>
        </p:nvSpPr>
        <p:spPr>
          <a:xfrm>
            <a:off x="6772273" y="3503217"/>
            <a:ext cx="1585193" cy="6480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Arbeitgeber</a:t>
            </a:r>
            <a:br>
              <a:rPr lang="de-DE" dirty="0"/>
            </a:br>
            <a:r>
              <a:rPr lang="de-DE" dirty="0"/>
              <a:t>zieht hinzu</a:t>
            </a:r>
          </a:p>
        </p:txBody>
      </p:sp>
      <p:sp>
        <p:nvSpPr>
          <p:cNvPr id="51" name="Textplatzhalter 11">
            <a:extLst>
              <a:ext uri="{FF2B5EF4-FFF2-40B4-BE49-F238E27FC236}">
                <a16:creationId xmlns:a16="http://schemas.microsoft.com/office/drawing/2014/main" xmlns="" id="{E1087FF3-4BFB-4CFE-9236-AAF7633189F5}"/>
              </a:ext>
            </a:extLst>
          </p:cNvPr>
          <p:cNvSpPr txBox="1">
            <a:spLocks/>
          </p:cNvSpPr>
          <p:nvPr/>
        </p:nvSpPr>
        <p:spPr>
          <a:xfrm>
            <a:off x="1331094" y="4101130"/>
            <a:ext cx="3816573" cy="1512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lvl="2" indent="-36195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ZIELE</a:t>
            </a:r>
          </a:p>
          <a:p>
            <a:pPr lvl="2"/>
            <a:r>
              <a:rPr lang="de-DE" dirty="0"/>
              <a:t>Beseitigung der Arbeitsunfähigkeit  </a:t>
            </a:r>
          </a:p>
          <a:p>
            <a:pPr lvl="2"/>
            <a:r>
              <a:rPr lang="de-DE" dirty="0"/>
              <a:t>Vermeidung neuer Arbeitsunfähigkeit</a:t>
            </a:r>
          </a:p>
          <a:p>
            <a:pPr lvl="2"/>
            <a:r>
              <a:rPr lang="de-DE" dirty="0"/>
              <a:t>Dauerhafte Sicherung des Arbeitsverhältnisses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4" grpId="0" animBg="1"/>
      <p:bldP spid="35" grpId="0" animBg="1"/>
      <p:bldP spid="37" grpId="0" uiExpand="1" build="p"/>
      <p:bldP spid="40" grpId="0" animBg="1"/>
      <p:bldP spid="43" grpId="0" animBg="1"/>
      <p:bldP spid="44" grpId="0" animBg="1"/>
      <p:bldP spid="45" grpId="0" uiExpand="1" build="p"/>
      <p:bldP spid="46" grpId="0" uiExpand="1" build="p"/>
      <p:bldP spid="48" grpId="0" build="p"/>
      <p:bldP spid="49" grpId="0" build="p"/>
      <p:bldP spid="50" grpId="0" build="p"/>
      <p:bldP spid="51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80B5237-4CF8-4414-9F12-185F66E489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think-cell Folie" r:id="rId6" imgW="344" imgH="344" progId="TCLayout.ActiveDocument.1">
                  <p:embed/>
                </p:oleObj>
              </mc:Choice>
              <mc:Fallback>
                <p:oleObj name="think-cell Folie" r:id="rId6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680B5237-4CF8-4414-9F12-185F66E48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E6BCF267-EF6B-4403-B624-285EE96E95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PRÄVENTION – CHANCEN NUTZEN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744085C9-00E1-4593-B89D-B5457BD4081C}"/>
              </a:ext>
            </a:extLst>
          </p:cNvPr>
          <p:cNvSpPr/>
          <p:nvPr/>
        </p:nvSpPr>
        <p:spPr>
          <a:xfrm>
            <a:off x="2259136" y="1997684"/>
            <a:ext cx="1818495" cy="976252"/>
          </a:xfrm>
          <a:prstGeom prst="rect">
            <a:avLst/>
          </a:prstGeom>
          <a:solidFill>
            <a:schemeClr val="bg2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Arbeits- und Gesundheits-schutz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4C4AAE1B-7D69-4EB6-964B-F84B0A4D41D5}"/>
              </a:ext>
            </a:extLst>
          </p:cNvPr>
          <p:cNvSpPr/>
          <p:nvPr/>
        </p:nvSpPr>
        <p:spPr>
          <a:xfrm>
            <a:off x="4234194" y="1997684"/>
            <a:ext cx="1818495" cy="976252"/>
          </a:xfrm>
          <a:prstGeom prst="rect">
            <a:avLst/>
          </a:prstGeom>
          <a:solidFill>
            <a:schemeClr val="bg2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Betriebliches Eingliederungs- </a:t>
            </a:r>
            <a:r>
              <a:rPr lang="de-DE" sz="1600" dirty="0" err="1">
                <a:solidFill>
                  <a:schemeClr val="accent1"/>
                </a:solidFill>
              </a:rPr>
              <a:t>management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33A3536-3B54-4E8A-906C-A4B39DA450A1}"/>
              </a:ext>
            </a:extLst>
          </p:cNvPr>
          <p:cNvSpPr/>
          <p:nvPr/>
        </p:nvSpPr>
        <p:spPr>
          <a:xfrm>
            <a:off x="6209252" y="1997684"/>
            <a:ext cx="1818495" cy="976252"/>
          </a:xfrm>
          <a:prstGeom prst="rect">
            <a:avLst/>
          </a:prstGeom>
          <a:solidFill>
            <a:schemeClr val="bg2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Gesundheits-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 err="1">
                <a:solidFill>
                  <a:schemeClr val="accent1"/>
                </a:solidFill>
              </a:rPr>
              <a:t>förderung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CCB18705-83C0-4629-BC1B-B3C2D4BA77EB}"/>
              </a:ext>
            </a:extLst>
          </p:cNvPr>
          <p:cNvSpPr/>
          <p:nvPr/>
        </p:nvSpPr>
        <p:spPr>
          <a:xfrm>
            <a:off x="2259136" y="3716338"/>
            <a:ext cx="1818495" cy="976252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Arbeitsfähigkeit </a:t>
            </a:r>
            <a:r>
              <a:rPr lang="de-DE" sz="1600" b="1" dirty="0">
                <a:solidFill>
                  <a:schemeClr val="accent3"/>
                </a:solidFill>
              </a:rPr>
              <a:t>erhalten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9FD5B264-452F-46FA-8A99-DBB313B30392}"/>
              </a:ext>
            </a:extLst>
          </p:cNvPr>
          <p:cNvSpPr/>
          <p:nvPr/>
        </p:nvSpPr>
        <p:spPr>
          <a:xfrm>
            <a:off x="4234194" y="3716338"/>
            <a:ext cx="1818495" cy="976252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Arbeitsfähigkeit </a:t>
            </a:r>
            <a:r>
              <a:rPr lang="de-DE" sz="1600" b="1" dirty="0">
                <a:solidFill>
                  <a:schemeClr val="accent3"/>
                </a:solidFill>
              </a:rPr>
              <a:t>wiederherstellen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209E3EAD-80F1-41B0-8271-B5EEE01FC86E}"/>
              </a:ext>
            </a:extLst>
          </p:cNvPr>
          <p:cNvSpPr/>
          <p:nvPr/>
        </p:nvSpPr>
        <p:spPr>
          <a:xfrm>
            <a:off x="6209252" y="3716338"/>
            <a:ext cx="1818495" cy="976252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Arbeitsfähigkeit </a:t>
            </a:r>
            <a:r>
              <a:rPr lang="de-DE" sz="1600" b="1" dirty="0">
                <a:solidFill>
                  <a:schemeClr val="accent3"/>
                </a:solidFill>
              </a:rPr>
              <a:t>fördern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31B7C29F-106D-4B43-B3BA-6487D9D22719}"/>
              </a:ext>
            </a:extLst>
          </p:cNvPr>
          <p:cNvSpPr/>
          <p:nvPr/>
        </p:nvSpPr>
        <p:spPr>
          <a:xfrm>
            <a:off x="1051534" y="2362699"/>
            <a:ext cx="1059585" cy="24622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Prävention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48E698AB-C99B-4EEC-AFBC-834DEC6528A7}"/>
              </a:ext>
            </a:extLst>
          </p:cNvPr>
          <p:cNvSpPr/>
          <p:nvPr/>
        </p:nvSpPr>
        <p:spPr>
          <a:xfrm>
            <a:off x="1042988" y="4081354"/>
            <a:ext cx="1285340" cy="24622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Chance</a:t>
            </a:r>
            <a:endParaRPr lang="de-DE" sz="1600" dirty="0">
              <a:solidFill>
                <a:schemeClr val="accent3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4A61D688-2F9A-4391-9F06-B7CBE56CADA0}"/>
              </a:ext>
            </a:extLst>
          </p:cNvPr>
          <p:cNvCxnSpPr/>
          <p:nvPr/>
        </p:nvCxnSpPr>
        <p:spPr>
          <a:xfrm>
            <a:off x="3161944" y="3059394"/>
            <a:ext cx="0" cy="54693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08895E92-6BE1-421B-B2FE-5FBEC8AFBDC4}"/>
              </a:ext>
            </a:extLst>
          </p:cNvPr>
          <p:cNvCxnSpPr>
            <a:cxnSpLocks/>
          </p:cNvCxnSpPr>
          <p:nvPr/>
        </p:nvCxnSpPr>
        <p:spPr>
          <a:xfrm>
            <a:off x="5143441" y="3059394"/>
            <a:ext cx="0" cy="54693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xmlns="" id="{87203B68-2A65-4C99-9686-DDCBF1C43806}"/>
              </a:ext>
            </a:extLst>
          </p:cNvPr>
          <p:cNvCxnSpPr>
            <a:cxnSpLocks/>
          </p:cNvCxnSpPr>
          <p:nvPr/>
        </p:nvCxnSpPr>
        <p:spPr>
          <a:xfrm>
            <a:off x="7118499" y="3059394"/>
            <a:ext cx="0" cy="54693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15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E6DC3E41-6B10-4C3E-943B-93E9C362B6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xmlns="" id="{E6DC3E41-6B10-4C3E-943B-93E9C362B6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EB2C2181-DF73-43B5-924B-96269758CA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DES KURSES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sz="quarter" idx="13"/>
          </p:nvPr>
        </p:nvSpPr>
        <p:spPr>
          <a:xfrm>
            <a:off x="1822450" y="1989138"/>
            <a:ext cx="6205537" cy="3600450"/>
          </a:xfrm>
        </p:spPr>
        <p:txBody>
          <a:bodyPr/>
          <a:lstStyle/>
          <a:p>
            <a:pPr lvl="2"/>
            <a:r>
              <a:rPr lang="de-DE" dirty="0">
                <a:sym typeface="Wingdings 3"/>
              </a:rPr>
              <a:t>Service und Leistungen des Integrationsamtes für Arbeitgeber kennenlernen</a:t>
            </a:r>
          </a:p>
          <a:p>
            <a:pPr lvl="2"/>
            <a:r>
              <a:rPr lang="de-DE" dirty="0">
                <a:sym typeface="Wingdings 3"/>
              </a:rPr>
              <a:t>Rechtliche Regelungen in der betrieblichen Praxis anwenden</a:t>
            </a:r>
          </a:p>
          <a:p>
            <a:pPr lvl="2"/>
            <a:r>
              <a:rPr lang="de-DE" dirty="0">
                <a:sym typeface="Wingdings 3"/>
              </a:rPr>
              <a:t>Zusammenarbeit mit den betrieblichen Interessenvertretern verbessern</a:t>
            </a:r>
          </a:p>
          <a:p>
            <a:pPr lvl="2"/>
            <a:r>
              <a:rPr lang="de-DE" dirty="0">
                <a:sym typeface="Wingdings 3"/>
              </a:rPr>
              <a:t>Erfahrungsaustausch</a:t>
            </a:r>
          </a:p>
          <a:p>
            <a:pPr lvl="0"/>
            <a:endParaRPr lang="de-DE" dirty="0">
              <a:sym typeface="Wingdings 3"/>
            </a:endParaRPr>
          </a:p>
          <a:p>
            <a:pPr lvl="0"/>
            <a:endParaRPr lang="de-DE" dirty="0">
              <a:sym typeface="Wingdings 3"/>
            </a:endParaRPr>
          </a:p>
          <a:p>
            <a:pPr lvl="0"/>
            <a:endParaRPr lang="de-DE" dirty="0">
              <a:sym typeface="Wingdings 3"/>
            </a:endParaRP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6EA75EA8-17D9-4DE6-A9E5-FE4D1A676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AB7F33A3-116C-4460-972F-809C903237C5}"/>
              </a:ext>
            </a:extLst>
          </p:cNvPr>
          <p:cNvSpPr/>
          <p:nvPr/>
        </p:nvSpPr>
        <p:spPr bwMode="auto">
          <a:xfrm>
            <a:off x="1042988" y="1808164"/>
            <a:ext cx="651622" cy="65162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 descr="Volltreffer">
            <a:extLst>
              <a:ext uri="{FF2B5EF4-FFF2-40B4-BE49-F238E27FC236}">
                <a16:creationId xmlns:a16="http://schemas.microsoft.com/office/drawing/2014/main" xmlns="" id="{FFAB6090-9EE3-45EA-B925-58CC19A01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6013" y="1881188"/>
            <a:ext cx="505572" cy="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175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xmlns="" id="{C9F3033F-EEC6-4BB5-8723-7DE13DFF89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xmlns="" id="{C9F3033F-EEC6-4BB5-8723-7DE13DFF8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14BA31E9-5629-4ED9-9719-D18BAC570E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PRÄVENTION – BEI SCHWIERIGKEITEN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UNTERSTÜTZUNG BEI BESCHÄFTIGUNG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T5</a:t>
            </a:r>
          </a:p>
        </p:txBody>
      </p:sp>
      <p:sp>
        <p:nvSpPr>
          <p:cNvPr id="17" name="Pfeil nach rechts 28">
            <a:extLst>
              <a:ext uri="{FF2B5EF4-FFF2-40B4-BE49-F238E27FC236}">
                <a16:creationId xmlns:a16="http://schemas.microsoft.com/office/drawing/2014/main" xmlns="" id="{9D7A3F13-C7BA-46E0-91D9-E6705682709E}"/>
              </a:ext>
            </a:extLst>
          </p:cNvPr>
          <p:cNvSpPr/>
          <p:nvPr/>
        </p:nvSpPr>
        <p:spPr>
          <a:xfrm>
            <a:off x="3477578" y="2517648"/>
            <a:ext cx="2085133" cy="720785"/>
          </a:xfrm>
          <a:prstGeom prst="rightArrow">
            <a:avLst>
              <a:gd name="adj1" fmla="val 58571"/>
              <a:gd name="adj2" fmla="val 5764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C464CD80-512B-41C4-B8F9-2958937665E4}"/>
              </a:ext>
            </a:extLst>
          </p:cNvPr>
          <p:cNvSpPr/>
          <p:nvPr/>
        </p:nvSpPr>
        <p:spPr>
          <a:xfrm>
            <a:off x="1043038" y="4227111"/>
            <a:ext cx="4680470" cy="1411689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Nach oben gebogener Pfeil 26">
            <a:extLst>
              <a:ext uri="{FF2B5EF4-FFF2-40B4-BE49-F238E27FC236}">
                <a16:creationId xmlns:a16="http://schemas.microsoft.com/office/drawing/2014/main" xmlns="" id="{2CA5EA50-4C12-4B1C-8E6E-69C943A63F54}"/>
              </a:ext>
            </a:extLst>
          </p:cNvPr>
          <p:cNvSpPr/>
          <p:nvPr/>
        </p:nvSpPr>
        <p:spPr>
          <a:xfrm rot="5400000" flipV="1">
            <a:off x="5862411" y="3905322"/>
            <a:ext cx="1512168" cy="1152154"/>
          </a:xfrm>
          <a:prstGeom prst="bentUpArrow">
            <a:avLst>
              <a:gd name="adj1" fmla="val 34811"/>
              <a:gd name="adj2" fmla="val 29618"/>
              <a:gd name="adj3" fmla="val 37110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A4A204F7-CC5F-486C-9B96-68C9866CD627}"/>
              </a:ext>
            </a:extLst>
          </p:cNvPr>
          <p:cNvSpPr/>
          <p:nvPr/>
        </p:nvSpPr>
        <p:spPr>
          <a:xfrm>
            <a:off x="1042988" y="1815973"/>
            <a:ext cx="2520330" cy="1900365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CF54AE39-AF1D-4711-9A22-B872FBDA71AA}"/>
              </a:ext>
            </a:extLst>
          </p:cNvPr>
          <p:cNvSpPr/>
          <p:nvPr/>
        </p:nvSpPr>
        <p:spPr>
          <a:xfrm>
            <a:off x="5723508" y="1815973"/>
            <a:ext cx="2448322" cy="1900365"/>
          </a:xfrm>
          <a:prstGeom prst="rect">
            <a:avLst/>
          </a:prstGeom>
          <a:solidFill>
            <a:srgbClr val="E2E2E3"/>
          </a:solidFill>
          <a:ln w="3175">
            <a:solidFill>
              <a:srgbClr val="E2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xmlns="" id="{693C8BD8-7D75-460C-88CC-1D863656E1F1}"/>
              </a:ext>
            </a:extLst>
          </p:cNvPr>
          <p:cNvSpPr txBox="1">
            <a:spLocks/>
          </p:cNvSpPr>
          <p:nvPr/>
        </p:nvSpPr>
        <p:spPr>
          <a:xfrm>
            <a:off x="1331094" y="1959989"/>
            <a:ext cx="2088257" cy="1621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Arbeitsverhältnis gefährdet</a:t>
            </a:r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P</a:t>
            </a:r>
            <a:r>
              <a:rPr lang="de-DE" dirty="0"/>
              <a:t>ersonenbedingt</a:t>
            </a:r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V</a:t>
            </a:r>
            <a:r>
              <a:rPr lang="de-DE" dirty="0"/>
              <a:t>erhaltensbedingt</a:t>
            </a:r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B</a:t>
            </a:r>
            <a:r>
              <a:rPr lang="de-DE" dirty="0"/>
              <a:t>etriebsbedingt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xmlns="" id="{00639ADB-BBBD-42B8-BB40-9FF93C251337}"/>
              </a:ext>
            </a:extLst>
          </p:cNvPr>
          <p:cNvSpPr txBox="1">
            <a:spLocks/>
          </p:cNvSpPr>
          <p:nvPr/>
        </p:nvSpPr>
        <p:spPr>
          <a:xfrm>
            <a:off x="6011564" y="1959989"/>
            <a:ext cx="2088257" cy="1621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Beteiligte</a:t>
            </a:r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SBV</a:t>
            </a:r>
            <a:endParaRPr lang="de-DE" dirty="0"/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BR/PR</a:t>
            </a:r>
            <a:endParaRPr lang="de-DE" dirty="0"/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Integrationsamt</a:t>
            </a:r>
          </a:p>
          <a:p>
            <a:pPr lvl="2">
              <a:spcBef>
                <a:spcPts val="0"/>
              </a:spcBef>
            </a:pPr>
            <a:r>
              <a:rPr lang="de-DE" dirty="0">
                <a:sym typeface="Wingdings 3"/>
              </a:rPr>
              <a:t>IFD</a:t>
            </a:r>
            <a:endParaRPr lang="de-DE" dirty="0"/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xmlns="" id="{AD34FE2A-DFC9-4A92-9D43-47CAEBF539CA}"/>
              </a:ext>
            </a:extLst>
          </p:cNvPr>
          <p:cNvSpPr txBox="1">
            <a:spLocks/>
          </p:cNvSpPr>
          <p:nvPr/>
        </p:nvSpPr>
        <p:spPr>
          <a:xfrm>
            <a:off x="1331093" y="4371127"/>
            <a:ext cx="4231617" cy="1134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ZIEL</a:t>
            </a:r>
          </a:p>
          <a:p>
            <a:pPr lvl="1"/>
            <a:r>
              <a:rPr lang="de-DE" dirty="0"/>
              <a:t>Beseitigung der Schwierigkeiten und </a:t>
            </a:r>
            <a:r>
              <a:rPr lang="de-DE" dirty="0">
                <a:sym typeface="Wingdings 3"/>
              </a:rPr>
              <a:t>d</a:t>
            </a:r>
            <a:r>
              <a:rPr lang="de-DE" dirty="0"/>
              <a:t>auerhafte Sicherung des Arbeitsverhältnisses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xmlns="" id="{C332BBDA-4A73-4C26-A191-7DB3190A911F}"/>
              </a:ext>
            </a:extLst>
          </p:cNvPr>
          <p:cNvSpPr txBox="1">
            <a:spLocks/>
          </p:cNvSpPr>
          <p:nvPr/>
        </p:nvSpPr>
        <p:spPr>
          <a:xfrm>
            <a:off x="3728045" y="2176013"/>
            <a:ext cx="1584201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lvl="2" indent="-36195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de-DE" dirty="0"/>
              <a:t>Arbeitgeber</a:t>
            </a:r>
          </a:p>
        </p:txBody>
      </p:sp>
      <p:sp>
        <p:nvSpPr>
          <p:cNvPr id="30" name="Textplatzhalter 18">
            <a:extLst>
              <a:ext uri="{FF2B5EF4-FFF2-40B4-BE49-F238E27FC236}">
                <a16:creationId xmlns:a16="http://schemas.microsoft.com/office/drawing/2014/main" xmlns="" id="{C9F0C454-08C1-45D1-BD48-6D1F3C2A2B92}"/>
              </a:ext>
            </a:extLst>
          </p:cNvPr>
          <p:cNvSpPr txBox="1">
            <a:spLocks/>
          </p:cNvSpPr>
          <p:nvPr/>
        </p:nvSpPr>
        <p:spPr>
          <a:xfrm>
            <a:off x="3728045" y="3169114"/>
            <a:ext cx="1584201" cy="414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>
                <a:solidFill>
                  <a:schemeClr val="accent1"/>
                </a:solidFill>
              </a:defRPr>
            </a:lvl2pPr>
            <a:lvl3pPr marL="361950" lvl="2" indent="-36195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3pPr>
            <a:lvl4pPr marL="714375" indent="-352425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4pPr>
            <a:lvl5pPr marL="1076325" indent="-361950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de-DE" dirty="0"/>
              <a:t>schaltet ein</a:t>
            </a:r>
          </a:p>
        </p:txBody>
      </p:sp>
    </p:spTree>
    <p:extLst>
      <p:ext uri="{BB962C8B-B14F-4D97-AF65-F5344CB8AC3E}">
        <p14:creationId xmlns:p14="http://schemas.microsoft.com/office/powerpoint/2010/main" val="26922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5" grpId="0" animBg="1"/>
      <p:bldP spid="26" grpId="0" uiExpand="1" build="p"/>
      <p:bldP spid="27" grpId="0"/>
      <p:bldP spid="28" grpId="0"/>
      <p:bldP spid="29" grpId="0"/>
      <p:bldP spid="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xmlns="" id="{FA97C444-DF8D-4F4C-B159-9F14067F1F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5723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xmlns="" id="{B4DA535D-0A34-4FF6-AF6E-953247422E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933056"/>
            <a:ext cx="432048" cy="432048"/>
          </a:xfrm>
          <a:prstGeom prst="rect">
            <a:avLst/>
          </a:prstGeom>
        </p:spPr>
      </p:pic>
      <p:sp>
        <p:nvSpPr>
          <p:cNvPr id="16" name="Textplatzhalter 20">
            <a:extLst>
              <a:ext uri="{FF2B5EF4-FFF2-40B4-BE49-F238E27FC236}">
                <a16:creationId xmlns:a16="http://schemas.microsoft.com/office/drawing/2014/main" xmlns="" id="{0E3DF4EB-4B86-4609-897B-3FDD858FACA5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b="0" dirty="0"/>
              <a:t>Abschluss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AC0C2B4-6652-4C4F-8E79-95460C3A11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429000"/>
            <a:ext cx="432048" cy="432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5B8CEBE-B241-1B43-9F35-4D447A841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432048" cy="4320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38255DCB-F12A-0E41-B8B6-CA9EE8D970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04" y="2113339"/>
            <a:ext cx="432048" cy="432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2A816967-A159-2E42-B369-306F409F0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673" y="2996952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633316C0-407C-4AF7-BF2D-47E57E0F81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4941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think-cell Folie" r:id="rId6" imgW="344" imgH="344" progId="TCLayout.ActiveDocument.1">
                  <p:embed/>
                </p:oleObj>
              </mc:Choice>
              <mc:Fallback>
                <p:oleObj name="think-cell Folie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510CDA83-D492-402D-A202-B8EA6F6603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9" name="Foliennummernplatzhalt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3788C507-5196-4647-A58C-E631FED34ED2}"/>
              </a:ext>
            </a:extLst>
          </p:cNvPr>
          <p:cNvSpPr/>
          <p:nvPr/>
        </p:nvSpPr>
        <p:spPr>
          <a:xfrm>
            <a:off x="1042988" y="2554185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Kündigungsschutzgesetz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(KSchG)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43E82F6B-AA21-44C8-B1C0-549360CF460A}"/>
              </a:ext>
            </a:extLst>
          </p:cNvPr>
          <p:cNvSpPr/>
          <p:nvPr/>
        </p:nvSpPr>
        <p:spPr>
          <a:xfrm>
            <a:off x="1042988" y="3332924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Für alle Arbeitnehmer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5E63E14-4ED5-4150-87F3-456CBDFD4AB4}"/>
              </a:ext>
            </a:extLst>
          </p:cNvPr>
          <p:cNvSpPr/>
          <p:nvPr/>
        </p:nvSpPr>
        <p:spPr>
          <a:xfrm>
            <a:off x="1042988" y="4528066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In Betrieben mit mehr als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5/10 Arbeitnehmern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xmlns="" id="{11A3A586-0D03-4522-BF28-E80E0FE1102A}"/>
              </a:ext>
            </a:extLst>
          </p:cNvPr>
          <p:cNvSpPr/>
          <p:nvPr/>
        </p:nvSpPr>
        <p:spPr>
          <a:xfrm>
            <a:off x="1042988" y="5306804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Kündigung nach Anhörung des BR/PR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C78C6234-474E-4B5A-9658-E80A0E8B49C9}"/>
              </a:ext>
            </a:extLst>
          </p:cNvPr>
          <p:cNvSpPr/>
          <p:nvPr/>
        </p:nvSpPr>
        <p:spPr>
          <a:xfrm>
            <a:off x="4928668" y="2554184"/>
            <a:ext cx="3096344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Schwerbehindertenrecht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(SGB IX </a:t>
            </a:r>
            <a:r>
              <a:rPr lang="de-DE" sz="1600">
                <a:solidFill>
                  <a:schemeClr val="accent1"/>
                </a:solidFill>
              </a:rPr>
              <a:t>Teil 3)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96A8B796-BDDB-483A-9960-661E06AA0450}"/>
              </a:ext>
            </a:extLst>
          </p:cNvPr>
          <p:cNvSpPr/>
          <p:nvPr/>
        </p:nvSpPr>
        <p:spPr>
          <a:xfrm>
            <a:off x="4928668" y="4528066"/>
            <a:ext cx="3096344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Unabhängig von der Zahl der Arbeitnehmer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xmlns="" id="{690C5E93-9504-455C-94A2-A1D2209AB157}"/>
              </a:ext>
            </a:extLst>
          </p:cNvPr>
          <p:cNvSpPr/>
          <p:nvPr/>
        </p:nvSpPr>
        <p:spPr>
          <a:xfrm>
            <a:off x="4928668" y="5306803"/>
            <a:ext cx="3096344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Erst nach Zustimmung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des Integrationsamtes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xmlns="" id="{57D3FCE0-D9D7-4A33-9229-00C8556094B9}"/>
              </a:ext>
            </a:extLst>
          </p:cNvPr>
          <p:cNvSpPr/>
          <p:nvPr/>
        </p:nvSpPr>
        <p:spPr>
          <a:xfrm>
            <a:off x="4928668" y="3332924"/>
            <a:ext cx="3096344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Für schwerbehinderte und gleichgestellte Arbeitnehmer</a:t>
            </a:r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xmlns="" id="{5701A69B-06A4-4B3B-A768-33B5E7AA7F30}"/>
              </a:ext>
            </a:extLst>
          </p:cNvPr>
          <p:cNvSpPr txBox="1">
            <a:spLocks/>
          </p:cNvSpPr>
          <p:nvPr/>
        </p:nvSpPr>
        <p:spPr>
          <a:xfrm>
            <a:off x="1043608" y="4111663"/>
            <a:ext cx="698438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"/>
              </a:spcAft>
              <a:buNone/>
            </a:pPr>
            <a:r>
              <a:rPr lang="de-DE" dirty="0"/>
              <a:t>Sofern das Arbeitsverhältnis länger als 6 Monate besteht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xmlns="" id="{B62FCCE9-3C50-C346-BFCB-C03F626A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ALLGEMEINER/BESONDERER KÜNDIGUNGSSCHUTZ (1/4)</a:t>
            </a:r>
          </a:p>
        </p:txBody>
      </p:sp>
      <p:sp>
        <p:nvSpPr>
          <p:cNvPr id="25" name="CustomShape 1">
            <a:extLst>
              <a:ext uri="{FF2B5EF4-FFF2-40B4-BE49-F238E27FC236}">
                <a16:creationId xmlns:a16="http://schemas.microsoft.com/office/drawing/2014/main" xmlns="" id="{C11D415E-E254-8941-863A-B00104F20F67}"/>
              </a:ext>
            </a:extLst>
          </p:cNvPr>
          <p:cNvSpPr/>
          <p:nvPr/>
        </p:nvSpPr>
        <p:spPr>
          <a:xfrm>
            <a:off x="4217325" y="2205000"/>
            <a:ext cx="719640" cy="364680"/>
          </a:xfrm>
          <a:prstGeom prst="rect">
            <a:avLst/>
          </a:prstGeom>
          <a:noFill/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de-DE" sz="1800" b="1" strike="noStrike" spc="-1" dirty="0">
                <a:solidFill>
                  <a:srgbClr val="CD1316"/>
                </a:solidFill>
                <a:latin typeface="Wingdings 3"/>
              </a:rPr>
              <a:t></a:t>
            </a:r>
            <a:r>
              <a:rPr lang="de-DE" sz="1800" b="1" strike="noStrike" spc="-1" dirty="0">
                <a:solidFill>
                  <a:srgbClr val="CD1316"/>
                </a:solidFill>
                <a:latin typeface="Arial"/>
              </a:rPr>
              <a:t>  </a:t>
            </a:r>
            <a:r>
              <a:rPr lang="de-DE" sz="1800" b="1" strike="noStrike" spc="-1" dirty="0">
                <a:solidFill>
                  <a:srgbClr val="CD1316"/>
                </a:solidFill>
                <a:latin typeface="Wingdings 3"/>
              </a:rPr>
              <a:t>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6" name="TextShape 5">
            <a:extLst>
              <a:ext uri="{FF2B5EF4-FFF2-40B4-BE49-F238E27FC236}">
                <a16:creationId xmlns:a16="http://schemas.microsoft.com/office/drawing/2014/main" xmlns="" id="{5EDFCA31-8584-EA41-BEE6-4D1C3BA364A3}"/>
              </a:ext>
            </a:extLst>
          </p:cNvPr>
          <p:cNvSpPr txBox="1"/>
          <p:nvPr/>
        </p:nvSpPr>
        <p:spPr>
          <a:xfrm>
            <a:off x="971640" y="1989000"/>
            <a:ext cx="2448000" cy="719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de-DE" sz="1600" b="1" strike="noStrike" spc="-1" dirty="0">
                <a:solidFill>
                  <a:srgbClr val="CD1316"/>
                </a:solidFill>
                <a:latin typeface="Arial Black"/>
              </a:rPr>
              <a:t>Allgemeiner </a:t>
            </a:r>
            <a:r>
              <a:rPr dirty="0"/>
              <a:t/>
            </a:r>
            <a:br>
              <a:rPr dirty="0"/>
            </a:br>
            <a:r>
              <a:rPr lang="de-DE" sz="1600" b="1" strike="noStrike" spc="-1" dirty="0">
                <a:solidFill>
                  <a:srgbClr val="23307A"/>
                </a:solidFill>
                <a:latin typeface="Arial Black"/>
              </a:rPr>
              <a:t>Kündigungsschutz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CustomShape 12">
            <a:extLst>
              <a:ext uri="{FF2B5EF4-FFF2-40B4-BE49-F238E27FC236}">
                <a16:creationId xmlns:a16="http://schemas.microsoft.com/office/drawing/2014/main" xmlns="" id="{70C95460-07CE-774F-9F4E-325270F9B4C8}"/>
              </a:ext>
            </a:extLst>
          </p:cNvPr>
          <p:cNvSpPr/>
          <p:nvPr/>
        </p:nvSpPr>
        <p:spPr>
          <a:xfrm>
            <a:off x="4861125" y="1989000"/>
            <a:ext cx="316800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4000"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lang="de-DE" sz="1600" b="1" strike="noStrike" spc="-1" dirty="0">
                <a:solidFill>
                  <a:srgbClr val="CD1316"/>
                </a:solidFill>
                <a:latin typeface="Arial Black"/>
              </a:rPr>
              <a:t>Besonderer </a:t>
            </a:r>
            <a:r>
              <a:rPr dirty="0"/>
              <a:t/>
            </a:r>
            <a:br>
              <a:rPr dirty="0"/>
            </a:br>
            <a:r>
              <a:rPr lang="de-DE" sz="1600" b="1" strike="noStrike" spc="-1" dirty="0">
                <a:solidFill>
                  <a:srgbClr val="23307A"/>
                </a:solidFill>
                <a:latin typeface="Arial Black"/>
              </a:rPr>
              <a:t>Kündigungsschutz</a:t>
            </a:r>
            <a:endParaRPr lang="de-DE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601"/>
              </a:spcAft>
            </a:pPr>
            <a:endParaRPr lang="de-DE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82D6CF18-056B-4CF1-B6F8-0629FF4938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5450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75FBA1D6-A3E3-4AB3-8F15-37C84EBCCE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8BAED742-8453-468D-B923-DDC713EFD18D}"/>
              </a:ext>
            </a:extLst>
          </p:cNvPr>
          <p:cNvSpPr/>
          <p:nvPr/>
        </p:nvSpPr>
        <p:spPr>
          <a:xfrm>
            <a:off x="4931403" y="2003717"/>
            <a:ext cx="3096344" cy="24708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ZUSTIMMUNG</a:t>
            </a: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ERFORDERLICH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93C509A5-9A7D-4B79-8CBA-07801D728526}"/>
              </a:ext>
            </a:extLst>
          </p:cNvPr>
          <p:cNvSpPr/>
          <p:nvPr/>
        </p:nvSpPr>
        <p:spPr>
          <a:xfrm>
            <a:off x="1042988" y="2003717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Ordentliche Kündigung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EDA06001-56EC-4671-A82A-91839DE433BE}"/>
              </a:ext>
            </a:extLst>
          </p:cNvPr>
          <p:cNvSpPr/>
          <p:nvPr/>
        </p:nvSpPr>
        <p:spPr>
          <a:xfrm>
            <a:off x="1042988" y="2888673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Außerordentliche Kündigung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3EDE4845-E23F-4FCA-ACFF-1C0F2BF03320}"/>
              </a:ext>
            </a:extLst>
          </p:cNvPr>
          <p:cNvSpPr/>
          <p:nvPr/>
        </p:nvSpPr>
        <p:spPr>
          <a:xfrm>
            <a:off x="1042988" y="3773629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Änderungskündigung</a:t>
            </a: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xmlns="" id="{D21FBF88-7670-4AB0-9693-8ECA0E6C868E}"/>
              </a:ext>
            </a:extLst>
          </p:cNvPr>
          <p:cNvSpPr/>
          <p:nvPr/>
        </p:nvSpPr>
        <p:spPr>
          <a:xfrm rot="5400000">
            <a:off x="4482462" y="2270407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xmlns="" id="{CB307340-EB6D-4508-959A-6CECE2D531F9}"/>
              </a:ext>
            </a:extLst>
          </p:cNvPr>
          <p:cNvSpPr/>
          <p:nvPr/>
        </p:nvSpPr>
        <p:spPr>
          <a:xfrm rot="5400000">
            <a:off x="4482462" y="3155363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xmlns="" id="{CE8452D4-9952-4084-B879-1C8310C1E427}"/>
              </a:ext>
            </a:extLst>
          </p:cNvPr>
          <p:cNvSpPr/>
          <p:nvPr/>
        </p:nvSpPr>
        <p:spPr>
          <a:xfrm rot="5400000">
            <a:off x="4482462" y="4040319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haltsplatzhalter 28">
            <a:extLst>
              <a:ext uri="{FF2B5EF4-FFF2-40B4-BE49-F238E27FC236}">
                <a16:creationId xmlns:a16="http://schemas.microsoft.com/office/drawing/2014/main" xmlns="" id="{98C99C67-F227-4893-BEDA-B514FD0DDE92}"/>
              </a:ext>
            </a:extLst>
          </p:cNvPr>
          <p:cNvSpPr txBox="1">
            <a:spLocks/>
          </p:cNvSpPr>
          <p:nvPr/>
        </p:nvSpPr>
        <p:spPr>
          <a:xfrm>
            <a:off x="1042988" y="4906675"/>
            <a:ext cx="6985000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solidFill>
                  <a:schemeClr val="accent3"/>
                </a:solidFill>
                <a:cs typeface="Arial" panose="020B0604020202020204" pitchFamily="34" charset="0"/>
              </a:rPr>
              <a:t>Sonderfall: </a:t>
            </a:r>
            <a:r>
              <a:rPr lang="de-DE" b="0" dirty="0">
                <a:latin typeface="Arial Black" panose="020B0A04020102020204" pitchFamily="34" charset="0"/>
                <a:cs typeface="Arial" panose="020B0604020202020204" pitchFamily="34" charset="0"/>
              </a:rPr>
              <a:t>Beendigung wegen Erwerbsminderung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731367DA-9444-4832-A76B-5B4F199AB184}"/>
              </a:ext>
            </a:extLst>
          </p:cNvPr>
          <p:cNvSpPr/>
          <p:nvPr/>
        </p:nvSpPr>
        <p:spPr bwMode="auto">
          <a:xfrm>
            <a:off x="6136281" y="2269677"/>
            <a:ext cx="651622" cy="65162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Freeform 52">
            <a:extLst>
              <a:ext uri="{FF2B5EF4-FFF2-40B4-BE49-F238E27FC236}">
                <a16:creationId xmlns:a16="http://schemas.microsoft.com/office/drawing/2014/main" xmlns="" id="{DC6F0823-22DC-4E86-A2B2-7E8CFC7B2217}"/>
              </a:ext>
            </a:extLst>
          </p:cNvPr>
          <p:cNvSpPr>
            <a:spLocks/>
          </p:cNvSpPr>
          <p:nvPr/>
        </p:nvSpPr>
        <p:spPr bwMode="auto">
          <a:xfrm>
            <a:off x="6254746" y="2435606"/>
            <a:ext cx="414692" cy="319763"/>
          </a:xfrm>
          <a:custGeom>
            <a:avLst/>
            <a:gdLst>
              <a:gd name="T0" fmla="*/ 9 w 488"/>
              <a:gd name="T1" fmla="*/ 209 h 374"/>
              <a:gd name="T2" fmla="*/ 0 w 488"/>
              <a:gd name="T3" fmla="*/ 187 h 374"/>
              <a:gd name="T4" fmla="*/ 9 w 488"/>
              <a:gd name="T5" fmla="*/ 166 h 374"/>
              <a:gd name="T6" fmla="*/ 52 w 488"/>
              <a:gd name="T7" fmla="*/ 123 h 374"/>
              <a:gd name="T8" fmla="*/ 73 w 488"/>
              <a:gd name="T9" fmla="*/ 114 h 374"/>
              <a:gd name="T10" fmla="*/ 94 w 488"/>
              <a:gd name="T11" fmla="*/ 123 h 374"/>
              <a:gd name="T12" fmla="*/ 187 w 488"/>
              <a:gd name="T13" fmla="*/ 216 h 374"/>
              <a:gd name="T14" fmla="*/ 394 w 488"/>
              <a:gd name="T15" fmla="*/ 9 h 374"/>
              <a:gd name="T16" fmla="*/ 415 w 488"/>
              <a:gd name="T17" fmla="*/ 0 h 374"/>
              <a:gd name="T18" fmla="*/ 436 w 488"/>
              <a:gd name="T19" fmla="*/ 9 h 374"/>
              <a:gd name="T20" fmla="*/ 479 w 488"/>
              <a:gd name="T21" fmla="*/ 52 h 374"/>
              <a:gd name="T22" fmla="*/ 488 w 488"/>
              <a:gd name="T23" fmla="*/ 73 h 374"/>
              <a:gd name="T24" fmla="*/ 479 w 488"/>
              <a:gd name="T25" fmla="*/ 95 h 374"/>
              <a:gd name="T26" fmla="*/ 251 w 488"/>
              <a:gd name="T27" fmla="*/ 323 h 374"/>
              <a:gd name="T28" fmla="*/ 208 w 488"/>
              <a:gd name="T29" fmla="*/ 366 h 374"/>
              <a:gd name="T30" fmla="*/ 187 w 488"/>
              <a:gd name="T31" fmla="*/ 374 h 374"/>
              <a:gd name="T32" fmla="*/ 166 w 488"/>
              <a:gd name="T33" fmla="*/ 366 h 374"/>
              <a:gd name="T34" fmla="*/ 123 w 488"/>
              <a:gd name="T35" fmla="*/ 323 h 374"/>
              <a:gd name="T36" fmla="*/ 9 w 488"/>
              <a:gd name="T37" fmla="*/ 20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8" h="374">
                <a:moveTo>
                  <a:pt x="9" y="209"/>
                </a:moveTo>
                <a:cubicBezTo>
                  <a:pt x="3" y="203"/>
                  <a:pt x="0" y="196"/>
                  <a:pt x="0" y="187"/>
                </a:cubicBezTo>
                <a:cubicBezTo>
                  <a:pt x="0" y="179"/>
                  <a:pt x="3" y="172"/>
                  <a:pt x="9" y="166"/>
                </a:cubicBezTo>
                <a:lnTo>
                  <a:pt x="52" y="123"/>
                </a:lnTo>
                <a:cubicBezTo>
                  <a:pt x="57" y="117"/>
                  <a:pt x="65" y="114"/>
                  <a:pt x="73" y="114"/>
                </a:cubicBezTo>
                <a:cubicBezTo>
                  <a:pt x="81" y="114"/>
                  <a:pt x="88" y="117"/>
                  <a:pt x="94" y="123"/>
                </a:cubicBezTo>
                <a:lnTo>
                  <a:pt x="187" y="216"/>
                </a:lnTo>
                <a:lnTo>
                  <a:pt x="394" y="9"/>
                </a:lnTo>
                <a:cubicBezTo>
                  <a:pt x="399" y="3"/>
                  <a:pt x="407" y="0"/>
                  <a:pt x="415" y="0"/>
                </a:cubicBezTo>
                <a:cubicBezTo>
                  <a:pt x="423" y="0"/>
                  <a:pt x="431" y="3"/>
                  <a:pt x="436" y="9"/>
                </a:cubicBezTo>
                <a:lnTo>
                  <a:pt x="479" y="52"/>
                </a:lnTo>
                <a:cubicBezTo>
                  <a:pt x="485" y="58"/>
                  <a:pt x="488" y="65"/>
                  <a:pt x="488" y="73"/>
                </a:cubicBezTo>
                <a:cubicBezTo>
                  <a:pt x="488" y="82"/>
                  <a:pt x="485" y="89"/>
                  <a:pt x="479" y="95"/>
                </a:cubicBezTo>
                <a:lnTo>
                  <a:pt x="251" y="323"/>
                </a:lnTo>
                <a:lnTo>
                  <a:pt x="208" y="366"/>
                </a:lnTo>
                <a:cubicBezTo>
                  <a:pt x="203" y="372"/>
                  <a:pt x="195" y="374"/>
                  <a:pt x="187" y="374"/>
                </a:cubicBezTo>
                <a:cubicBezTo>
                  <a:pt x="179" y="374"/>
                  <a:pt x="171" y="372"/>
                  <a:pt x="166" y="366"/>
                </a:cubicBezTo>
                <a:lnTo>
                  <a:pt x="123" y="323"/>
                </a:lnTo>
                <a:lnTo>
                  <a:pt x="9" y="20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xmlns="" id="{A311DB8C-5D8C-664C-9735-DFD115C6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ALLGEMEINER/BESONDERER KÜNDIGUNGSSCHUTZ (2/4)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6B657691-39DD-4BF8-9640-116F0EEB58F1}"/>
              </a:ext>
            </a:extLst>
          </p:cNvPr>
          <p:cNvSpPr/>
          <p:nvPr/>
        </p:nvSpPr>
        <p:spPr>
          <a:xfrm>
            <a:off x="4931403" y="2003716"/>
            <a:ext cx="3096344" cy="24708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ZUSTIMMUNG</a:t>
            </a: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NICHT</a:t>
            </a: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ERFORDERLICH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7CEC8E2E-24FC-45B2-AFE9-7510FB11B5BC}"/>
              </a:ext>
            </a:extLst>
          </p:cNvPr>
          <p:cNvGrpSpPr/>
          <p:nvPr/>
        </p:nvGrpSpPr>
        <p:grpSpPr>
          <a:xfrm>
            <a:off x="6136281" y="2269677"/>
            <a:ext cx="651622" cy="651620"/>
            <a:chOff x="6136281" y="2122562"/>
            <a:chExt cx="651622" cy="65162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xmlns="" id="{F0755A61-326D-48DB-8FB4-2BB29C02234C}"/>
                </a:ext>
              </a:extLst>
            </p:cNvPr>
            <p:cNvSpPr/>
            <p:nvPr/>
          </p:nvSpPr>
          <p:spPr bwMode="auto">
            <a:xfrm>
              <a:off x="6136281" y="2122562"/>
              <a:ext cx="651622" cy="65162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BE94DC1C-C1B0-47ED-8322-4D1DD7FE7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672" y="2288490"/>
              <a:ext cx="324841" cy="319764"/>
            </a:xfrm>
            <a:custGeom>
              <a:avLst/>
              <a:gdLst>
                <a:gd name="T0" fmla="*/ 9 w 374"/>
                <a:gd name="T1" fmla="*/ 323 h 375"/>
                <a:gd name="T2" fmla="*/ 0 w 374"/>
                <a:gd name="T3" fmla="*/ 301 h 375"/>
                <a:gd name="T4" fmla="*/ 9 w 374"/>
                <a:gd name="T5" fmla="*/ 280 h 375"/>
                <a:gd name="T6" fmla="*/ 101 w 374"/>
                <a:gd name="T7" fmla="*/ 187 h 375"/>
                <a:gd name="T8" fmla="*/ 9 w 374"/>
                <a:gd name="T9" fmla="*/ 95 h 375"/>
                <a:gd name="T10" fmla="*/ 0 w 374"/>
                <a:gd name="T11" fmla="*/ 73 h 375"/>
                <a:gd name="T12" fmla="*/ 9 w 374"/>
                <a:gd name="T13" fmla="*/ 52 h 375"/>
                <a:gd name="T14" fmla="*/ 51 w 374"/>
                <a:gd name="T15" fmla="*/ 9 h 375"/>
                <a:gd name="T16" fmla="*/ 73 w 374"/>
                <a:gd name="T17" fmla="*/ 0 h 375"/>
                <a:gd name="T18" fmla="*/ 94 w 374"/>
                <a:gd name="T19" fmla="*/ 9 h 375"/>
                <a:gd name="T20" fmla="*/ 187 w 374"/>
                <a:gd name="T21" fmla="*/ 102 h 375"/>
                <a:gd name="T22" fmla="*/ 280 w 374"/>
                <a:gd name="T23" fmla="*/ 9 h 375"/>
                <a:gd name="T24" fmla="*/ 301 w 374"/>
                <a:gd name="T25" fmla="*/ 0 h 375"/>
                <a:gd name="T26" fmla="*/ 322 w 374"/>
                <a:gd name="T27" fmla="*/ 9 h 375"/>
                <a:gd name="T28" fmla="*/ 365 w 374"/>
                <a:gd name="T29" fmla="*/ 52 h 375"/>
                <a:gd name="T30" fmla="*/ 374 w 374"/>
                <a:gd name="T31" fmla="*/ 73 h 375"/>
                <a:gd name="T32" fmla="*/ 365 w 374"/>
                <a:gd name="T33" fmla="*/ 95 h 375"/>
                <a:gd name="T34" fmla="*/ 273 w 374"/>
                <a:gd name="T35" fmla="*/ 187 h 375"/>
                <a:gd name="T36" fmla="*/ 365 w 374"/>
                <a:gd name="T37" fmla="*/ 280 h 375"/>
                <a:gd name="T38" fmla="*/ 374 w 374"/>
                <a:gd name="T39" fmla="*/ 301 h 375"/>
                <a:gd name="T40" fmla="*/ 365 w 374"/>
                <a:gd name="T41" fmla="*/ 323 h 375"/>
                <a:gd name="T42" fmla="*/ 322 w 374"/>
                <a:gd name="T43" fmla="*/ 366 h 375"/>
                <a:gd name="T44" fmla="*/ 301 w 374"/>
                <a:gd name="T45" fmla="*/ 375 h 375"/>
                <a:gd name="T46" fmla="*/ 280 w 374"/>
                <a:gd name="T47" fmla="*/ 366 h 375"/>
                <a:gd name="T48" fmla="*/ 187 w 374"/>
                <a:gd name="T49" fmla="*/ 273 h 375"/>
                <a:gd name="T50" fmla="*/ 94 w 374"/>
                <a:gd name="T51" fmla="*/ 366 h 375"/>
                <a:gd name="T52" fmla="*/ 73 w 374"/>
                <a:gd name="T53" fmla="*/ 375 h 375"/>
                <a:gd name="T54" fmla="*/ 51 w 374"/>
                <a:gd name="T55" fmla="*/ 366 h 375"/>
                <a:gd name="T56" fmla="*/ 9 w 374"/>
                <a:gd name="T57" fmla="*/ 32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4" h="375">
                  <a:moveTo>
                    <a:pt x="9" y="323"/>
                  </a:moveTo>
                  <a:cubicBezTo>
                    <a:pt x="3" y="317"/>
                    <a:pt x="0" y="310"/>
                    <a:pt x="0" y="301"/>
                  </a:cubicBezTo>
                  <a:cubicBezTo>
                    <a:pt x="0" y="293"/>
                    <a:pt x="3" y="286"/>
                    <a:pt x="9" y="280"/>
                  </a:cubicBezTo>
                  <a:lnTo>
                    <a:pt x="101" y="187"/>
                  </a:lnTo>
                  <a:lnTo>
                    <a:pt x="9" y="95"/>
                  </a:lnTo>
                  <a:cubicBezTo>
                    <a:pt x="3" y="89"/>
                    <a:pt x="0" y="82"/>
                    <a:pt x="0" y="73"/>
                  </a:cubicBezTo>
                  <a:cubicBezTo>
                    <a:pt x="0" y="65"/>
                    <a:pt x="3" y="58"/>
                    <a:pt x="9" y="52"/>
                  </a:cubicBezTo>
                  <a:lnTo>
                    <a:pt x="51" y="9"/>
                  </a:lnTo>
                  <a:cubicBezTo>
                    <a:pt x="57" y="3"/>
                    <a:pt x="65" y="0"/>
                    <a:pt x="73" y="0"/>
                  </a:cubicBezTo>
                  <a:cubicBezTo>
                    <a:pt x="81" y="0"/>
                    <a:pt x="88" y="3"/>
                    <a:pt x="94" y="9"/>
                  </a:cubicBezTo>
                  <a:lnTo>
                    <a:pt x="187" y="102"/>
                  </a:lnTo>
                  <a:lnTo>
                    <a:pt x="280" y="9"/>
                  </a:lnTo>
                  <a:cubicBezTo>
                    <a:pt x="285" y="3"/>
                    <a:pt x="293" y="0"/>
                    <a:pt x="301" y="0"/>
                  </a:cubicBezTo>
                  <a:cubicBezTo>
                    <a:pt x="309" y="0"/>
                    <a:pt x="317" y="3"/>
                    <a:pt x="322" y="9"/>
                  </a:cubicBezTo>
                  <a:lnTo>
                    <a:pt x="365" y="52"/>
                  </a:lnTo>
                  <a:cubicBezTo>
                    <a:pt x="371" y="58"/>
                    <a:pt x="374" y="65"/>
                    <a:pt x="374" y="73"/>
                  </a:cubicBezTo>
                  <a:cubicBezTo>
                    <a:pt x="374" y="82"/>
                    <a:pt x="371" y="89"/>
                    <a:pt x="365" y="95"/>
                  </a:cubicBezTo>
                  <a:lnTo>
                    <a:pt x="273" y="187"/>
                  </a:lnTo>
                  <a:lnTo>
                    <a:pt x="365" y="280"/>
                  </a:lnTo>
                  <a:cubicBezTo>
                    <a:pt x="371" y="286"/>
                    <a:pt x="374" y="293"/>
                    <a:pt x="374" y="301"/>
                  </a:cubicBezTo>
                  <a:cubicBezTo>
                    <a:pt x="374" y="310"/>
                    <a:pt x="371" y="317"/>
                    <a:pt x="365" y="323"/>
                  </a:cubicBezTo>
                  <a:lnTo>
                    <a:pt x="322" y="366"/>
                  </a:lnTo>
                  <a:cubicBezTo>
                    <a:pt x="317" y="372"/>
                    <a:pt x="309" y="375"/>
                    <a:pt x="301" y="375"/>
                  </a:cubicBezTo>
                  <a:cubicBezTo>
                    <a:pt x="293" y="375"/>
                    <a:pt x="285" y="372"/>
                    <a:pt x="280" y="366"/>
                  </a:cubicBezTo>
                  <a:lnTo>
                    <a:pt x="187" y="273"/>
                  </a:lnTo>
                  <a:lnTo>
                    <a:pt x="94" y="366"/>
                  </a:lnTo>
                  <a:cubicBezTo>
                    <a:pt x="88" y="372"/>
                    <a:pt x="81" y="375"/>
                    <a:pt x="73" y="375"/>
                  </a:cubicBezTo>
                  <a:cubicBezTo>
                    <a:pt x="65" y="375"/>
                    <a:pt x="57" y="372"/>
                    <a:pt x="51" y="366"/>
                  </a:cubicBezTo>
                  <a:lnTo>
                    <a:pt x="9" y="32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xmlns="" id="{44120262-2EAE-4B44-A7D0-0D62FF42B3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1094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xmlns="" id="{A7A767CB-D12F-40F4-9E16-2EBDDE9CD1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F03A8464-06ED-4318-BEB2-0D03CAC67AC9}"/>
              </a:ext>
            </a:extLst>
          </p:cNvPr>
          <p:cNvSpPr/>
          <p:nvPr/>
        </p:nvSpPr>
        <p:spPr>
          <a:xfrm>
            <a:off x="1042988" y="2003717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Kündigung durch den schwerbehinderten Arbeitnehmer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77FDD0CC-2EAE-460A-A6B8-2B17BD38D57B}"/>
              </a:ext>
            </a:extLst>
          </p:cNvPr>
          <p:cNvSpPr/>
          <p:nvPr/>
        </p:nvSpPr>
        <p:spPr>
          <a:xfrm>
            <a:off x="1042988" y="2888673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Einvernehmliche Beendigung (Aufhebungsvertrag)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C0B1B30A-4684-494B-AAC0-91120F8FC470}"/>
              </a:ext>
            </a:extLst>
          </p:cNvPr>
          <p:cNvSpPr/>
          <p:nvPr/>
        </p:nvSpPr>
        <p:spPr>
          <a:xfrm>
            <a:off x="1042988" y="3773629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Befristeter Vertrag (Zeitvertrag, auflösende Bedingung)</a:t>
            </a: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xmlns="" id="{7303E30C-0F23-4ABD-9E6C-54A58733E965}"/>
              </a:ext>
            </a:extLst>
          </p:cNvPr>
          <p:cNvSpPr/>
          <p:nvPr/>
        </p:nvSpPr>
        <p:spPr>
          <a:xfrm rot="5400000">
            <a:off x="4482462" y="2270407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xmlns="" id="{233E7216-018C-4605-BE37-92B1381831F1}"/>
              </a:ext>
            </a:extLst>
          </p:cNvPr>
          <p:cNvSpPr/>
          <p:nvPr/>
        </p:nvSpPr>
        <p:spPr>
          <a:xfrm rot="5400000">
            <a:off x="4482462" y="3155363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xmlns="" id="{B75C948F-A0E7-4878-AE19-F94923175C6A}"/>
              </a:ext>
            </a:extLst>
          </p:cNvPr>
          <p:cNvSpPr/>
          <p:nvPr/>
        </p:nvSpPr>
        <p:spPr>
          <a:xfrm rot="5400000">
            <a:off x="4482462" y="4040319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F91C72C0-C098-6C45-B3A5-CDBF8542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ALLGEMEINER/BESONDERER KÜNDIGUNGSSCHUTZ (3/4)</a:t>
            </a:r>
          </a:p>
        </p:txBody>
      </p:sp>
    </p:spTree>
    <p:extLst>
      <p:ext uri="{BB962C8B-B14F-4D97-AF65-F5344CB8AC3E}">
        <p14:creationId xmlns:p14="http://schemas.microsoft.com/office/powerpoint/2010/main" val="1031147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xmlns="" id="{37158BDA-EB35-4BA8-B1C0-D527A675ED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1179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xmlns="" id="{9E0C4225-BC40-4E67-9DF6-5D8481D39C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5EB279F7-C834-4A0E-8F8D-FDD31C234BB4}"/>
              </a:ext>
            </a:extLst>
          </p:cNvPr>
          <p:cNvSpPr/>
          <p:nvPr/>
        </p:nvSpPr>
        <p:spPr>
          <a:xfrm>
            <a:off x="4931403" y="2003716"/>
            <a:ext cx="3096344" cy="35858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de-DE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ZUSTIMMUNG</a:t>
            </a: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NICHT</a:t>
            </a:r>
          </a:p>
          <a:p>
            <a:pPr algn="ctr">
              <a:lnSpc>
                <a:spcPct val="130000"/>
              </a:lnSpc>
            </a:pPr>
            <a:r>
              <a:rPr lang="de-DE" dirty="0">
                <a:solidFill>
                  <a:schemeClr val="accent1"/>
                </a:solidFill>
                <a:latin typeface="Arial Black" panose="020B0A04020102020204" pitchFamily="34" charset="0"/>
              </a:rPr>
              <a:t>ERFORDERLICH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CBB84026-654A-4252-BE80-93D92BB84287}"/>
              </a:ext>
            </a:extLst>
          </p:cNvPr>
          <p:cNvSpPr/>
          <p:nvPr/>
        </p:nvSpPr>
        <p:spPr>
          <a:xfrm>
            <a:off x="1042988" y="2003717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Kündigung innerhalb von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6 Monaten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CF3C5004-820A-4FB4-9B9A-B4D8619A4CB0}"/>
              </a:ext>
            </a:extLst>
          </p:cNvPr>
          <p:cNvSpPr/>
          <p:nvPr/>
        </p:nvSpPr>
        <p:spPr>
          <a:xfrm>
            <a:off x="1042988" y="3866111"/>
            <a:ext cx="3179446" cy="700889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Entlassung aus besonderen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Beschäftigungsverhältnissen</a:t>
            </a:r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xmlns="" id="{29868962-18B5-4375-A10F-333F60271AA7}"/>
              </a:ext>
            </a:extLst>
          </p:cNvPr>
          <p:cNvSpPr/>
          <p:nvPr/>
        </p:nvSpPr>
        <p:spPr>
          <a:xfrm rot="5400000">
            <a:off x="4482462" y="2270407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xmlns="" id="{A987ABD5-1DFA-4D00-A451-D67B8DE67578}"/>
              </a:ext>
            </a:extLst>
          </p:cNvPr>
          <p:cNvSpPr/>
          <p:nvPr/>
        </p:nvSpPr>
        <p:spPr>
          <a:xfrm rot="5400000">
            <a:off x="4482462" y="3201604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xmlns="" id="{F96AF1AC-5022-4B68-A68C-925F3BFF4C61}"/>
              </a:ext>
            </a:extLst>
          </p:cNvPr>
          <p:cNvSpPr/>
          <p:nvPr/>
        </p:nvSpPr>
        <p:spPr>
          <a:xfrm rot="5400000">
            <a:off x="4482462" y="4132801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032346E5-0271-4714-88CB-D0ED42BB0F82}"/>
              </a:ext>
            </a:extLst>
          </p:cNvPr>
          <p:cNvSpPr/>
          <p:nvPr/>
        </p:nvSpPr>
        <p:spPr bwMode="auto">
          <a:xfrm>
            <a:off x="6136281" y="2676876"/>
            <a:ext cx="651622" cy="65162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xmlns="" id="{1A53B081-B4AF-4F67-BB6F-9A063C331D86}"/>
              </a:ext>
            </a:extLst>
          </p:cNvPr>
          <p:cNvSpPr>
            <a:spLocks/>
          </p:cNvSpPr>
          <p:nvPr/>
        </p:nvSpPr>
        <p:spPr bwMode="auto">
          <a:xfrm>
            <a:off x="6299672" y="2842804"/>
            <a:ext cx="324841" cy="319764"/>
          </a:xfrm>
          <a:custGeom>
            <a:avLst/>
            <a:gdLst>
              <a:gd name="T0" fmla="*/ 9 w 374"/>
              <a:gd name="T1" fmla="*/ 323 h 375"/>
              <a:gd name="T2" fmla="*/ 0 w 374"/>
              <a:gd name="T3" fmla="*/ 301 h 375"/>
              <a:gd name="T4" fmla="*/ 9 w 374"/>
              <a:gd name="T5" fmla="*/ 280 h 375"/>
              <a:gd name="T6" fmla="*/ 101 w 374"/>
              <a:gd name="T7" fmla="*/ 187 h 375"/>
              <a:gd name="T8" fmla="*/ 9 w 374"/>
              <a:gd name="T9" fmla="*/ 95 h 375"/>
              <a:gd name="T10" fmla="*/ 0 w 374"/>
              <a:gd name="T11" fmla="*/ 73 h 375"/>
              <a:gd name="T12" fmla="*/ 9 w 374"/>
              <a:gd name="T13" fmla="*/ 52 h 375"/>
              <a:gd name="T14" fmla="*/ 51 w 374"/>
              <a:gd name="T15" fmla="*/ 9 h 375"/>
              <a:gd name="T16" fmla="*/ 73 w 374"/>
              <a:gd name="T17" fmla="*/ 0 h 375"/>
              <a:gd name="T18" fmla="*/ 94 w 374"/>
              <a:gd name="T19" fmla="*/ 9 h 375"/>
              <a:gd name="T20" fmla="*/ 187 w 374"/>
              <a:gd name="T21" fmla="*/ 102 h 375"/>
              <a:gd name="T22" fmla="*/ 280 w 374"/>
              <a:gd name="T23" fmla="*/ 9 h 375"/>
              <a:gd name="T24" fmla="*/ 301 w 374"/>
              <a:gd name="T25" fmla="*/ 0 h 375"/>
              <a:gd name="T26" fmla="*/ 322 w 374"/>
              <a:gd name="T27" fmla="*/ 9 h 375"/>
              <a:gd name="T28" fmla="*/ 365 w 374"/>
              <a:gd name="T29" fmla="*/ 52 h 375"/>
              <a:gd name="T30" fmla="*/ 374 w 374"/>
              <a:gd name="T31" fmla="*/ 73 h 375"/>
              <a:gd name="T32" fmla="*/ 365 w 374"/>
              <a:gd name="T33" fmla="*/ 95 h 375"/>
              <a:gd name="T34" fmla="*/ 273 w 374"/>
              <a:gd name="T35" fmla="*/ 187 h 375"/>
              <a:gd name="T36" fmla="*/ 365 w 374"/>
              <a:gd name="T37" fmla="*/ 280 h 375"/>
              <a:gd name="T38" fmla="*/ 374 w 374"/>
              <a:gd name="T39" fmla="*/ 301 h 375"/>
              <a:gd name="T40" fmla="*/ 365 w 374"/>
              <a:gd name="T41" fmla="*/ 323 h 375"/>
              <a:gd name="T42" fmla="*/ 322 w 374"/>
              <a:gd name="T43" fmla="*/ 366 h 375"/>
              <a:gd name="T44" fmla="*/ 301 w 374"/>
              <a:gd name="T45" fmla="*/ 375 h 375"/>
              <a:gd name="T46" fmla="*/ 280 w 374"/>
              <a:gd name="T47" fmla="*/ 366 h 375"/>
              <a:gd name="T48" fmla="*/ 187 w 374"/>
              <a:gd name="T49" fmla="*/ 273 h 375"/>
              <a:gd name="T50" fmla="*/ 94 w 374"/>
              <a:gd name="T51" fmla="*/ 366 h 375"/>
              <a:gd name="T52" fmla="*/ 73 w 374"/>
              <a:gd name="T53" fmla="*/ 375 h 375"/>
              <a:gd name="T54" fmla="*/ 51 w 374"/>
              <a:gd name="T55" fmla="*/ 366 h 375"/>
              <a:gd name="T56" fmla="*/ 9 w 374"/>
              <a:gd name="T57" fmla="*/ 32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4" h="375">
                <a:moveTo>
                  <a:pt x="9" y="323"/>
                </a:moveTo>
                <a:cubicBezTo>
                  <a:pt x="3" y="317"/>
                  <a:pt x="0" y="310"/>
                  <a:pt x="0" y="301"/>
                </a:cubicBezTo>
                <a:cubicBezTo>
                  <a:pt x="0" y="293"/>
                  <a:pt x="3" y="286"/>
                  <a:pt x="9" y="280"/>
                </a:cubicBezTo>
                <a:lnTo>
                  <a:pt x="101" y="187"/>
                </a:lnTo>
                <a:lnTo>
                  <a:pt x="9" y="95"/>
                </a:lnTo>
                <a:cubicBezTo>
                  <a:pt x="3" y="89"/>
                  <a:pt x="0" y="82"/>
                  <a:pt x="0" y="73"/>
                </a:cubicBezTo>
                <a:cubicBezTo>
                  <a:pt x="0" y="65"/>
                  <a:pt x="3" y="58"/>
                  <a:pt x="9" y="52"/>
                </a:cubicBezTo>
                <a:lnTo>
                  <a:pt x="51" y="9"/>
                </a:lnTo>
                <a:cubicBezTo>
                  <a:pt x="57" y="3"/>
                  <a:pt x="65" y="0"/>
                  <a:pt x="73" y="0"/>
                </a:cubicBezTo>
                <a:cubicBezTo>
                  <a:pt x="81" y="0"/>
                  <a:pt x="88" y="3"/>
                  <a:pt x="94" y="9"/>
                </a:cubicBezTo>
                <a:lnTo>
                  <a:pt x="187" y="102"/>
                </a:lnTo>
                <a:lnTo>
                  <a:pt x="280" y="9"/>
                </a:lnTo>
                <a:cubicBezTo>
                  <a:pt x="285" y="3"/>
                  <a:pt x="293" y="0"/>
                  <a:pt x="301" y="0"/>
                </a:cubicBezTo>
                <a:cubicBezTo>
                  <a:pt x="309" y="0"/>
                  <a:pt x="317" y="3"/>
                  <a:pt x="322" y="9"/>
                </a:cubicBezTo>
                <a:lnTo>
                  <a:pt x="365" y="52"/>
                </a:lnTo>
                <a:cubicBezTo>
                  <a:pt x="371" y="58"/>
                  <a:pt x="374" y="65"/>
                  <a:pt x="374" y="73"/>
                </a:cubicBezTo>
                <a:cubicBezTo>
                  <a:pt x="374" y="82"/>
                  <a:pt x="371" y="89"/>
                  <a:pt x="365" y="95"/>
                </a:cubicBezTo>
                <a:lnTo>
                  <a:pt x="273" y="187"/>
                </a:lnTo>
                <a:lnTo>
                  <a:pt x="365" y="280"/>
                </a:lnTo>
                <a:cubicBezTo>
                  <a:pt x="371" y="286"/>
                  <a:pt x="374" y="293"/>
                  <a:pt x="374" y="301"/>
                </a:cubicBezTo>
                <a:cubicBezTo>
                  <a:pt x="374" y="310"/>
                  <a:pt x="371" y="317"/>
                  <a:pt x="365" y="323"/>
                </a:cubicBezTo>
                <a:lnTo>
                  <a:pt x="322" y="366"/>
                </a:lnTo>
                <a:cubicBezTo>
                  <a:pt x="317" y="372"/>
                  <a:pt x="309" y="375"/>
                  <a:pt x="301" y="375"/>
                </a:cubicBezTo>
                <a:cubicBezTo>
                  <a:pt x="293" y="375"/>
                  <a:pt x="285" y="372"/>
                  <a:pt x="280" y="366"/>
                </a:cubicBezTo>
                <a:lnTo>
                  <a:pt x="187" y="273"/>
                </a:lnTo>
                <a:lnTo>
                  <a:pt x="94" y="366"/>
                </a:lnTo>
                <a:cubicBezTo>
                  <a:pt x="88" y="372"/>
                  <a:pt x="81" y="375"/>
                  <a:pt x="73" y="375"/>
                </a:cubicBezTo>
                <a:cubicBezTo>
                  <a:pt x="65" y="375"/>
                  <a:pt x="57" y="372"/>
                  <a:pt x="51" y="366"/>
                </a:cubicBezTo>
                <a:lnTo>
                  <a:pt x="9" y="32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1A2E35BD-409C-4091-8F31-7AECA639ACD7}"/>
              </a:ext>
            </a:extLst>
          </p:cNvPr>
          <p:cNvSpPr/>
          <p:nvPr/>
        </p:nvSpPr>
        <p:spPr>
          <a:xfrm>
            <a:off x="1042988" y="4705915"/>
            <a:ext cx="3179446" cy="8836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Kündigung ohne Einwendungen der betroffenen älteren </a:t>
            </a:r>
            <a:r>
              <a:rPr lang="de-DE" sz="1600" dirty="0" err="1">
                <a:solidFill>
                  <a:schemeClr val="accent1"/>
                </a:solidFill>
              </a:rPr>
              <a:t>sbM</a:t>
            </a:r>
            <a:r>
              <a:rPr lang="de-DE" sz="1600" dirty="0">
                <a:solidFill>
                  <a:schemeClr val="accent1"/>
                </a:solidFill>
              </a:rPr>
              <a:t> bei bestehendem Sozialplan</a:t>
            </a: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xmlns="" id="{DDBA6C4C-231E-4A4B-B713-96A3FE861A2C}"/>
              </a:ext>
            </a:extLst>
          </p:cNvPr>
          <p:cNvSpPr/>
          <p:nvPr/>
        </p:nvSpPr>
        <p:spPr>
          <a:xfrm rot="5400000">
            <a:off x="4482462" y="5063997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xmlns="" id="{D24A6896-1DDF-564E-862B-05A2D6FD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80000"/>
            <a:ext cx="6976213" cy="603720"/>
          </a:xfrm>
        </p:spPr>
        <p:txBody>
          <a:bodyPr/>
          <a:lstStyle/>
          <a:p>
            <a:r>
              <a:rPr lang="de-DE" dirty="0"/>
              <a:t>ALLGEMEINER/BESONDERER KÜNDIGUNGSSCHUTZ (4/4)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F8EDD4CA-F19D-4E43-9C06-35A33C277912}"/>
              </a:ext>
            </a:extLst>
          </p:cNvPr>
          <p:cNvSpPr/>
          <p:nvPr/>
        </p:nvSpPr>
        <p:spPr>
          <a:xfrm>
            <a:off x="1042988" y="2822085"/>
            <a:ext cx="3179446" cy="93100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accent1"/>
                </a:solidFill>
              </a:rPr>
              <a:t>Entlassung aus Witterungs-gründen (mit Wiedereinstellungs-zusage) </a:t>
            </a:r>
          </a:p>
        </p:txBody>
      </p:sp>
    </p:spTree>
    <p:extLst>
      <p:ext uri="{BB962C8B-B14F-4D97-AF65-F5344CB8AC3E}">
        <p14:creationId xmlns:p14="http://schemas.microsoft.com/office/powerpoint/2010/main" val="2161135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xmlns="" id="{8DE43DBE-1FDE-4412-83A6-DC17B683D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01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C45502CF-7D24-49A9-BD45-6E48692327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KÜNDIGUNGSSCHUTZVERFAHREN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6FAED0D7-6E6E-45B0-8567-52605C42D607}"/>
              </a:ext>
            </a:extLst>
          </p:cNvPr>
          <p:cNvSpPr/>
          <p:nvPr/>
        </p:nvSpPr>
        <p:spPr>
          <a:xfrm>
            <a:off x="1049930" y="1992870"/>
            <a:ext cx="6978057" cy="34869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AG Kündigungsabsicht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xmlns="" id="{5A99199F-2599-42B1-8813-AA84F95B1D6B}"/>
              </a:ext>
            </a:extLst>
          </p:cNvPr>
          <p:cNvSpPr/>
          <p:nvPr/>
        </p:nvSpPr>
        <p:spPr>
          <a:xfrm>
            <a:off x="1049930" y="2534684"/>
            <a:ext cx="6978057" cy="348698"/>
          </a:xfrm>
          <a:prstGeom prst="rect">
            <a:avLst/>
          </a:prstGeom>
          <a:solidFill>
            <a:srgbClr val="E2E2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Information SBV </a:t>
            </a:r>
            <a:r>
              <a:rPr lang="de-DE" sz="1600" dirty="0">
                <a:solidFill>
                  <a:schemeClr val="accent1"/>
                </a:solidFill>
                <a:hlinkClick r:id="rId7"/>
              </a:rPr>
              <a:t>§ 178 (2) SGB IX</a:t>
            </a:r>
            <a:r>
              <a:rPr lang="de-DE" sz="1600" dirty="0">
                <a:solidFill>
                  <a:schemeClr val="accent1"/>
                </a:solidFill>
              </a:rPr>
              <a:t> und BR/PR 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xmlns="" id="{438572FD-F3D2-4574-B5B6-EA63AD7E4133}"/>
              </a:ext>
            </a:extLst>
          </p:cNvPr>
          <p:cNvSpPr/>
          <p:nvPr/>
        </p:nvSpPr>
        <p:spPr>
          <a:xfrm>
            <a:off x="1049930" y="3076498"/>
            <a:ext cx="6978057" cy="348698"/>
          </a:xfrm>
          <a:prstGeom prst="rect">
            <a:avLst/>
          </a:prstGeom>
          <a:solidFill>
            <a:srgbClr val="E2E2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accent1"/>
                </a:solidFill>
              </a:rPr>
              <a:t>Antrag auf Zustimmung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xmlns="" id="{D64B2240-B091-4849-8FAC-A3CD5FE599A8}"/>
              </a:ext>
            </a:extLst>
          </p:cNvPr>
          <p:cNvSpPr/>
          <p:nvPr/>
        </p:nvSpPr>
        <p:spPr>
          <a:xfrm>
            <a:off x="1049930" y="3618312"/>
            <a:ext cx="6978057" cy="348698"/>
          </a:xfrm>
          <a:prstGeom prst="rect">
            <a:avLst/>
          </a:prstGeom>
          <a:solidFill>
            <a:srgbClr val="E2E2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accent1"/>
                </a:solidFill>
              </a:rPr>
              <a:t>Integrationsamt ermittelt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xmlns="" id="{5C69FD90-6716-4822-97AF-1A48A715C447}"/>
              </a:ext>
            </a:extLst>
          </p:cNvPr>
          <p:cNvSpPr/>
          <p:nvPr/>
        </p:nvSpPr>
        <p:spPr>
          <a:xfrm>
            <a:off x="1049930" y="4160126"/>
            <a:ext cx="6978057" cy="348698"/>
          </a:xfrm>
          <a:prstGeom prst="rect">
            <a:avLst/>
          </a:prstGeom>
          <a:solidFill>
            <a:srgbClr val="E2E2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accent1"/>
                </a:solidFill>
              </a:rPr>
              <a:t>Kündigungsverhandlung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xmlns="" id="{07DE8E5C-3DC8-49EC-8FF0-9DDE270A2261}"/>
              </a:ext>
            </a:extLst>
          </p:cNvPr>
          <p:cNvSpPr/>
          <p:nvPr/>
        </p:nvSpPr>
        <p:spPr>
          <a:xfrm>
            <a:off x="1049930" y="4701940"/>
            <a:ext cx="6978057" cy="348698"/>
          </a:xfrm>
          <a:prstGeom prst="rect">
            <a:avLst/>
          </a:prstGeom>
          <a:solidFill>
            <a:srgbClr val="E2E2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Ggf. Expertenanhörung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xmlns="" id="{4EA834C6-EC02-47A4-ADB2-1FF1016AF35B}"/>
              </a:ext>
            </a:extLst>
          </p:cNvPr>
          <p:cNvSpPr/>
          <p:nvPr/>
        </p:nvSpPr>
        <p:spPr>
          <a:xfrm>
            <a:off x="1049930" y="5243749"/>
            <a:ext cx="6978057" cy="348698"/>
          </a:xfrm>
          <a:prstGeom prst="rect">
            <a:avLst/>
          </a:prstGeom>
          <a:solidFill>
            <a:srgbClr val="E2E2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Gütliche Einigung/Entscheidung Integrationsamt</a:t>
            </a:r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xmlns="" id="{86CAEC6E-2F1F-4BF0-B11E-BC7A3DC0BC76}"/>
              </a:ext>
            </a:extLst>
          </p:cNvPr>
          <p:cNvSpPr/>
          <p:nvPr/>
        </p:nvSpPr>
        <p:spPr>
          <a:xfrm rot="10800000">
            <a:off x="4444502" y="2406626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Gleichschenkliges Dreieck 37">
            <a:extLst>
              <a:ext uri="{FF2B5EF4-FFF2-40B4-BE49-F238E27FC236}">
                <a16:creationId xmlns:a16="http://schemas.microsoft.com/office/drawing/2014/main" xmlns="" id="{1779FE11-A03D-43EB-B779-126C64DDCBB4}"/>
              </a:ext>
            </a:extLst>
          </p:cNvPr>
          <p:cNvSpPr/>
          <p:nvPr/>
        </p:nvSpPr>
        <p:spPr>
          <a:xfrm rot="10800000">
            <a:off x="4444502" y="2948440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xmlns="" id="{29CAB48B-677C-4248-93D1-7B6C9EE331AE}"/>
              </a:ext>
            </a:extLst>
          </p:cNvPr>
          <p:cNvSpPr/>
          <p:nvPr/>
        </p:nvSpPr>
        <p:spPr>
          <a:xfrm rot="10800000">
            <a:off x="4444502" y="3490254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xmlns="" id="{E6388154-45BB-497B-B2D8-E4B90B1B61E9}"/>
              </a:ext>
            </a:extLst>
          </p:cNvPr>
          <p:cNvSpPr/>
          <p:nvPr/>
        </p:nvSpPr>
        <p:spPr>
          <a:xfrm rot="10800000">
            <a:off x="4444503" y="4032068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Gleichschenkliges Dreieck 40">
            <a:extLst>
              <a:ext uri="{FF2B5EF4-FFF2-40B4-BE49-F238E27FC236}">
                <a16:creationId xmlns:a16="http://schemas.microsoft.com/office/drawing/2014/main" xmlns="" id="{C4158E1A-119E-4FA4-B770-F24D4BECEE14}"/>
              </a:ext>
            </a:extLst>
          </p:cNvPr>
          <p:cNvSpPr/>
          <p:nvPr/>
        </p:nvSpPr>
        <p:spPr>
          <a:xfrm rot="10800000">
            <a:off x="4444503" y="4573882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xmlns="" id="{48759309-C296-4B95-813C-264B7375801F}"/>
              </a:ext>
            </a:extLst>
          </p:cNvPr>
          <p:cNvSpPr/>
          <p:nvPr/>
        </p:nvSpPr>
        <p:spPr>
          <a:xfrm rot="10800000">
            <a:off x="4444503" y="5115696"/>
            <a:ext cx="188912" cy="16750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CB60B94E-52B0-4E78-AB2B-4E62DB7976CB}"/>
              </a:ext>
            </a:extLst>
          </p:cNvPr>
          <p:cNvSpPr/>
          <p:nvPr/>
        </p:nvSpPr>
        <p:spPr>
          <a:xfrm rot="10800000">
            <a:off x="4466959" y="5641558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C3A1EE4D-595B-413E-A110-317C6A039EA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6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0393D991-829A-4AC3-976C-EA8DB3CE0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Prüfung Zusammenhang</a:t>
            </a:r>
            <a:br>
              <a:rPr lang="de-DE" dirty="0">
                <a:sym typeface="Wingdings 3"/>
              </a:rPr>
            </a:br>
            <a:r>
              <a:rPr lang="de-DE" b="1" dirty="0">
                <a:solidFill>
                  <a:schemeClr val="accent3"/>
                </a:solidFill>
                <a:sym typeface="Wingdings 3"/>
              </a:rPr>
              <a:t>Kündigungsgrund</a:t>
            </a:r>
            <a:r>
              <a:rPr lang="de-DE" dirty="0">
                <a:sym typeface="Wingdings 3"/>
              </a:rPr>
              <a:t>  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Behinderung</a:t>
            </a:r>
          </a:p>
          <a:p>
            <a:pPr lvl="3"/>
            <a:r>
              <a:rPr lang="de-DE" dirty="0">
                <a:sym typeface="Wingdings 3"/>
              </a:rPr>
              <a:t>Betriebsbedingt</a:t>
            </a:r>
          </a:p>
          <a:p>
            <a:pPr lvl="3"/>
            <a:r>
              <a:rPr lang="de-DE" dirty="0">
                <a:sym typeface="Wingdings 3"/>
              </a:rPr>
              <a:t>Personenbedingt</a:t>
            </a:r>
          </a:p>
          <a:p>
            <a:pPr lvl="3"/>
            <a:r>
              <a:rPr lang="de-DE" dirty="0">
                <a:sym typeface="Wingdings 3"/>
              </a:rPr>
              <a:t>Verhaltensbedingt</a:t>
            </a:r>
          </a:p>
          <a:p>
            <a:pPr lvl="2"/>
            <a:r>
              <a:rPr lang="de-DE" dirty="0">
                <a:sym typeface="Wingdings 3"/>
              </a:rPr>
              <a:t>Wenn ein behinderungsbedingter Zusammenhang besteht,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hat das Integrationsamt größeren Ermessensspielraum.</a:t>
            </a:r>
          </a:p>
          <a:p>
            <a:pPr lvl="2"/>
            <a:r>
              <a:rPr lang="de-DE" dirty="0">
                <a:sym typeface="Wingdings 3"/>
              </a:rPr>
              <a:t>Entscheidung i. d. R.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nach freiem Ermessen</a:t>
            </a:r>
          </a:p>
          <a:p>
            <a:pPr lvl="1"/>
            <a:endParaRPr lang="de-DE" dirty="0">
              <a:sym typeface="Wingdings 3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CBF270D4-F7AC-2C48-9366-7EBC30AD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80000"/>
            <a:ext cx="6976213" cy="603720"/>
          </a:xfrm>
        </p:spPr>
        <p:txBody>
          <a:bodyPr vert="horz"/>
          <a:lstStyle/>
          <a:p>
            <a:r>
              <a:rPr lang="en-US" dirty="0"/>
              <a:t>DIE ENTSCHEIDUNG DES</a:t>
            </a:r>
            <a:br>
              <a:rPr lang="en-US" dirty="0"/>
            </a:br>
            <a:r>
              <a:rPr lang="en-US" dirty="0"/>
              <a:t>INTEGRATIONSAMTES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CD7C939D-85A2-4AAE-9F07-B6C099A2F3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CD7C939D-85A2-4AAE-9F07-B6C099A2F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AF141EF6-7515-42B9-8A44-C63BE5F919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ERMESSENSEINSCHRÄNKUNG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Bei vielen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betriebsbedingten Kündigungen </a:t>
            </a:r>
            <a:r>
              <a:rPr lang="de-DE" dirty="0">
                <a:sym typeface="Wingdings 3"/>
              </a:rPr>
              <a:t>(Betriebsauflösungen oder Insolvenz, wenn bestimmte Kriterien erfüllt sind)</a:t>
            </a:r>
          </a:p>
          <a:p>
            <a:pPr lvl="2"/>
            <a:r>
              <a:rPr lang="de-DE" dirty="0">
                <a:sym typeface="Wingdings 3"/>
              </a:rPr>
              <a:t>Bei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Änderungskündigungen</a:t>
            </a:r>
            <a:r>
              <a:rPr lang="de-DE" dirty="0">
                <a:sym typeface="Wingdings 3"/>
              </a:rPr>
              <a:t>, wenn ein angemessener und zumutbarer Arbeitsplatz angeboten wird</a:t>
            </a:r>
          </a:p>
          <a:p>
            <a:pPr lvl="2"/>
            <a:r>
              <a:rPr lang="de-DE" dirty="0">
                <a:sym typeface="Wingdings 3"/>
              </a:rPr>
              <a:t>Bei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außerordentlichen Kündigungen</a:t>
            </a:r>
            <a:r>
              <a:rPr lang="de-DE" dirty="0">
                <a:sym typeface="Wingdings 3"/>
              </a:rPr>
              <a:t>, wenn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kein</a:t>
            </a:r>
            <a:r>
              <a:rPr lang="de-DE" dirty="0">
                <a:sym typeface="Wingdings 3"/>
              </a:rPr>
              <a:t> Zusammenhang zur Behinderung besteht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</p:spTree>
    <p:extLst>
      <p:ext uri="{BB962C8B-B14F-4D97-AF65-F5344CB8AC3E}">
        <p14:creationId xmlns:p14="http://schemas.microsoft.com/office/powerpoint/2010/main" val="1193332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8828AC13-6553-49BC-A61B-965EBA14DC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think-cell Folie" r:id="rId6" imgW="344" imgH="344" progId="TCLayout.ActiveDocument.1">
                  <p:embed/>
                </p:oleObj>
              </mc:Choice>
              <mc:Fallback>
                <p:oleObj name="think-cell Folie" r:id="rId6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8828AC13-6553-49BC-A61B-965EBA14D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63B306D-947F-4FAE-977B-C57A6F0D52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BETRIEBSBEDINGTE KÜNDIGUNG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/>
              <a:t>Bei unternehmerischen Entscheidungen prüft das Integrationsamt die Offensichtlichkeit und ob eine Umsetzung auf einen anderen Arbeitsplatz zumutbar ist.</a:t>
            </a:r>
          </a:p>
          <a:p>
            <a:pPr lvl="2"/>
            <a:r>
              <a:rPr lang="de-DE">
                <a:sym typeface="Wingdings 3"/>
              </a:rPr>
              <a:t>Ermessen </a:t>
            </a:r>
            <a:r>
              <a:rPr lang="de-DE" dirty="0">
                <a:sym typeface="Wingdings 3"/>
              </a:rPr>
              <a:t>ist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eingeschränkt</a:t>
            </a:r>
            <a:r>
              <a:rPr lang="de-DE" dirty="0">
                <a:sym typeface="Wingdings 3"/>
              </a:rPr>
              <a:t> bei</a:t>
            </a:r>
          </a:p>
          <a:p>
            <a:pPr lvl="3"/>
            <a:r>
              <a:rPr lang="de-DE" dirty="0">
                <a:sym typeface="Wingdings 3"/>
              </a:rPr>
              <a:t>wesentlicher Betriebseinschränkung</a:t>
            </a:r>
          </a:p>
          <a:p>
            <a:pPr lvl="3"/>
            <a:r>
              <a:rPr lang="de-DE" dirty="0">
                <a:sym typeface="Wingdings 3"/>
              </a:rPr>
              <a:t>Betriebsstilllegung</a:t>
            </a:r>
          </a:p>
          <a:p>
            <a:pPr lvl="3"/>
            <a:r>
              <a:rPr lang="de-DE" dirty="0">
                <a:sym typeface="Wingdings 3"/>
              </a:rPr>
              <a:t>Insolvenzverfahren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</p:spTree>
    <p:extLst>
      <p:ext uri="{BB962C8B-B14F-4D97-AF65-F5344CB8AC3E}">
        <p14:creationId xmlns:p14="http://schemas.microsoft.com/office/powerpoint/2010/main" val="327186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xmlns="" id="{EDE26EF1-13FF-4644-8EEB-B1999553D5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8102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>
            <a:extLst>
              <a:ext uri="{FF2B5EF4-FFF2-40B4-BE49-F238E27FC236}">
                <a16:creationId xmlns:a16="http://schemas.microsoft.com/office/drawing/2014/main" xmlns="" id="{6AD97C5B-A9EA-4883-A6A3-23C6C7CD3F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BEGRIFFSBESTIMMUNGEN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xmlns="" id="{9BD0DB8E-2B5F-4A20-AFAE-7991C591F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T1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628800"/>
            <a:ext cx="432048" cy="432048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xmlns="" id="{481E3AB3-B931-4ABC-8A2D-D77F93D4F886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b="0" dirty="0"/>
              <a:t>Abschluss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70BACC28-C19E-4B28-8EE5-CE79606C0E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70BACC28-C19E-4B28-8EE5-CE79606C0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F53A93EA-7BBC-430B-97A4-61A7A9379C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VERHALTENSBEDINGTE KÜNDIGUNG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A4B32927-2789-4843-846F-3F0C235281A3}"/>
              </a:ext>
            </a:extLst>
          </p:cNvPr>
          <p:cNvSpPr/>
          <p:nvPr/>
        </p:nvSpPr>
        <p:spPr>
          <a:xfrm>
            <a:off x="1042989" y="2342673"/>
            <a:ext cx="1374286" cy="1089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accent3"/>
                </a:solidFill>
              </a:rPr>
              <a:t>Mit</a:t>
            </a:r>
            <a:r>
              <a:rPr lang="de-DE" sz="1600" dirty="0">
                <a:solidFill>
                  <a:schemeClr val="accent1"/>
                </a:solidFill>
              </a:rPr>
              <a:t> Zusammen-hang zur Behinderung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5E0B49A6-AEC2-4B96-8F4A-AEE0EC73ED4D}"/>
              </a:ext>
            </a:extLst>
          </p:cNvPr>
          <p:cNvSpPr/>
          <p:nvPr/>
        </p:nvSpPr>
        <p:spPr>
          <a:xfrm>
            <a:off x="1042989" y="3707789"/>
            <a:ext cx="1374286" cy="1089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accent3"/>
                </a:solidFill>
              </a:rPr>
              <a:t>Ohne</a:t>
            </a:r>
            <a:r>
              <a:rPr lang="de-DE" sz="1600" dirty="0">
                <a:solidFill>
                  <a:schemeClr val="accent1"/>
                </a:solidFill>
              </a:rPr>
              <a:t> Zusammen-hang zur Behinderung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xmlns="" id="{1387AE97-7787-4C22-B4FE-3647E6CE1F65}"/>
              </a:ext>
            </a:extLst>
          </p:cNvPr>
          <p:cNvSpPr txBox="1">
            <a:spLocks/>
          </p:cNvSpPr>
          <p:nvPr/>
        </p:nvSpPr>
        <p:spPr>
          <a:xfrm>
            <a:off x="2536276" y="2342673"/>
            <a:ext cx="297728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Hohe Zumutbarkeitsgrenze für den Arbeitgeber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(Rehabilitationsmaßnahmen, Betreuung durch IFD …)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72D24674-BD5C-47B0-BC8A-517A933A0F1A}"/>
              </a:ext>
            </a:extLst>
          </p:cNvPr>
          <p:cNvCxnSpPr>
            <a:cxnSpLocks/>
          </p:cNvCxnSpPr>
          <p:nvPr/>
        </p:nvCxnSpPr>
        <p:spPr>
          <a:xfrm>
            <a:off x="5776111" y="2243087"/>
            <a:ext cx="2540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2">
            <a:extLst>
              <a:ext uri="{FF2B5EF4-FFF2-40B4-BE49-F238E27FC236}">
                <a16:creationId xmlns:a16="http://schemas.microsoft.com/office/drawing/2014/main" xmlns="" id="{A5B7AE8F-74D4-47CF-9195-D713BC8D3D58}"/>
              </a:ext>
            </a:extLst>
          </p:cNvPr>
          <p:cNvSpPr txBox="1">
            <a:spLocks/>
          </p:cNvSpPr>
          <p:nvPr/>
        </p:nvSpPr>
        <p:spPr>
          <a:xfrm>
            <a:off x="5776111" y="1896429"/>
            <a:ext cx="2251877" cy="29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ym typeface="Wingdings 3"/>
              </a:rPr>
              <a:t>Beispiel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xmlns="" id="{D5A700E9-432D-423F-B246-B00D2989773D}"/>
              </a:ext>
            </a:extLst>
          </p:cNvPr>
          <p:cNvSpPr txBox="1">
            <a:spLocks/>
          </p:cNvSpPr>
          <p:nvPr/>
        </p:nvSpPr>
        <p:spPr>
          <a:xfrm>
            <a:off x="5776111" y="2342673"/>
            <a:ext cx="2534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Fehlverhalten aufgrund psychischer Erkrankung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xmlns="" id="{761361CE-5DF9-4BFC-A839-B5C4C9BE02E9}"/>
              </a:ext>
            </a:extLst>
          </p:cNvPr>
          <p:cNvSpPr txBox="1">
            <a:spLocks/>
          </p:cNvSpPr>
          <p:nvPr/>
        </p:nvSpPr>
        <p:spPr>
          <a:xfrm>
            <a:off x="2536276" y="3707789"/>
            <a:ext cx="2977286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Zumutbarkeit für den Arbeitgeber gering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de-DE" dirty="0">
                <a:sym typeface="Wingdings 3"/>
              </a:rPr>
              <a:t>Keine Besserstellung gegenüber nicht behinderten Menschen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Ggf. vorherige Abmahnung erforderlich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xmlns="" id="{3C925994-20D1-4CBC-A5B7-3AF0491EF7F2}"/>
              </a:ext>
            </a:extLst>
          </p:cNvPr>
          <p:cNvSpPr txBox="1">
            <a:spLocks/>
          </p:cNvSpPr>
          <p:nvPr/>
        </p:nvSpPr>
        <p:spPr>
          <a:xfrm>
            <a:off x="5776111" y="3707789"/>
            <a:ext cx="253412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dirty="0">
                <a:sym typeface="Wingdings 3"/>
              </a:rPr>
              <a:t>Oberschenkel-amputierter begeht Diebstahl</a:t>
            </a:r>
          </a:p>
        </p:txBody>
      </p:sp>
    </p:spTree>
    <p:extLst>
      <p:ext uri="{BB962C8B-B14F-4D97-AF65-F5344CB8AC3E}">
        <p14:creationId xmlns:p14="http://schemas.microsoft.com/office/powerpoint/2010/main" val="1094982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5D0F8936-2594-4014-BEAF-FF45372298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07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1B508D64-EDF7-471B-AEEF-70B524952C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PERSONENBEDINGTE KÜNDIGUNG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DE" dirty="0">
                <a:sym typeface="Wingdings 3"/>
              </a:rPr>
              <a:t>In der Regel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mit</a:t>
            </a:r>
            <a:r>
              <a:rPr lang="de-DE" dirty="0">
                <a:sym typeface="Wingdings 3"/>
              </a:rPr>
              <a:t> Zusammenhang zur Behinderung</a:t>
            </a:r>
          </a:p>
          <a:p>
            <a:pPr lvl="2"/>
            <a:r>
              <a:rPr lang="de-DE" dirty="0">
                <a:sym typeface="Wingdings 3"/>
              </a:rPr>
              <a:t>Entscheidung </a:t>
            </a:r>
            <a:r>
              <a:rPr lang="de-DE" b="1" dirty="0">
                <a:solidFill>
                  <a:schemeClr val="accent3"/>
                </a:solidFill>
                <a:sym typeface="Wingdings 3"/>
              </a:rPr>
              <a:t>nach freiem Ermessen</a:t>
            </a:r>
          </a:p>
          <a:p>
            <a:pPr lvl="2"/>
            <a:r>
              <a:rPr lang="de-DE" b="1" dirty="0">
                <a:solidFill>
                  <a:schemeClr val="accent3"/>
                </a:solidFill>
                <a:sym typeface="Wingdings 3"/>
              </a:rPr>
              <a:t>Beispiel</a:t>
            </a:r>
            <a:r>
              <a:rPr lang="de-DE" dirty="0">
                <a:sym typeface="Wingdings 3"/>
              </a:rPr>
              <a:t>: behinderungsbedingte Fehlzeiten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Überprüfung der Zumutbarkeit für den Arbeitgeber</a:t>
            </a:r>
          </a:p>
          <a:p>
            <a:pPr lvl="3"/>
            <a:r>
              <a:rPr lang="de-DE" dirty="0">
                <a:sym typeface="Wingdings 3"/>
              </a:rPr>
              <a:t>Höhe der Fehlzeiten</a:t>
            </a:r>
          </a:p>
          <a:p>
            <a:pPr lvl="3"/>
            <a:r>
              <a:rPr lang="de-DE" dirty="0">
                <a:sym typeface="Wingdings 3"/>
              </a:rPr>
              <a:t>Erheblichkeit der betrieblichen Belastungen</a:t>
            </a:r>
          </a:p>
          <a:p>
            <a:pPr lvl="3"/>
            <a:r>
              <a:rPr lang="de-DE" dirty="0">
                <a:sym typeface="Wingdings 3"/>
              </a:rPr>
              <a:t>Zukunftsprognose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A0A0A56C-B97B-48A0-9A87-8473D2B045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A0A0A56C-B97B-48A0-9A87-8473D2B04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88823AF5-A3FB-46D3-A7C2-F421CFBCEF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xmlns="" id="{1FD587AB-0256-41FB-825A-A715C420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8" y="858328"/>
            <a:ext cx="7759900" cy="53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95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A0A0A56C-B97B-48A0-9A87-8473D2B045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212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88823AF5-A3FB-46D3-A7C2-F421CFBCEF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BEENDIGUNG VON ARBEITSVERHÄLTNISSEN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1A4898F-DBE1-49BA-992C-A97B103E1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84" y="1683720"/>
            <a:ext cx="8310232" cy="172582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8C48ADCA-D2F8-4591-8AEF-0D275FCD22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1961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xmlns="" id="{3D8F7589-C1FD-4CB8-922E-D96E5184F7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KURS IM ÜBERBLICK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22" y="4365104"/>
            <a:ext cx="432048" cy="432048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xmlns="" id="{31575267-91B3-4402-AAF7-CF4A550326AA}"/>
              </a:ext>
            </a:extLst>
          </p:cNvPr>
          <p:cNvSpPr txBox="1">
            <a:spLocks/>
          </p:cNvSpPr>
          <p:nvPr/>
        </p:nvSpPr>
        <p:spPr>
          <a:xfrm>
            <a:off x="971550" y="1772816"/>
            <a:ext cx="705802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►"/>
              <a:defRPr sz="1600" b="1" kern="1200">
                <a:solidFill>
                  <a:srgbClr val="2330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  <a:tabLst>
                <a:tab pos="541338" algn="l"/>
              </a:tabLst>
            </a:pPr>
            <a:r>
              <a:rPr lang="de-DE" b="0" dirty="0"/>
              <a:t>Einführung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1  Begriffsbestimmungen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2	 Aufgaben und Rechte IBAG und SBV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3	 Ausgleichsabgabe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4  Einstellung schwerbehinderter Menschen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5	 Unterstützung bei Beschäftigung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de-DE" b="0" dirty="0"/>
              <a:t>T 6	 Beendigung von Arbeitsverhältnissen</a:t>
            </a:r>
          </a:p>
          <a:p>
            <a:pPr marL="0" indent="0">
              <a:spcAft>
                <a:spcPts val="1600"/>
              </a:spcAft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 dirty="0"/>
              <a:t>Abschluss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7FB20DC-8D83-C54A-8006-7F7417F852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429000"/>
            <a:ext cx="432048" cy="432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80053E4-56EC-8E44-B4AA-1A28E5B3A6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432048" cy="4320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07BBE25C-E474-EE4C-96B9-463313698B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04" y="2113339"/>
            <a:ext cx="432048" cy="432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DDA4F869-1A46-424C-8514-619425F44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673" y="2996952"/>
            <a:ext cx="432048" cy="43204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80B32B9-484D-6549-889F-16EC863525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094" y="3933056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D9DF77B9-DB3F-4661-AD5A-7321EE49DB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14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E6E7684-BA52-494A-8B7E-8080CB7A5C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DES KURSES ERREICHT?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xmlns="" id="{5CD8A678-4E4C-4F4B-A967-AAD339FFC92E}"/>
              </a:ext>
            </a:extLst>
          </p:cNvPr>
          <p:cNvSpPr txBox="1">
            <a:spLocks/>
          </p:cNvSpPr>
          <p:nvPr/>
        </p:nvSpPr>
        <p:spPr>
          <a:xfrm>
            <a:off x="1822451" y="1989138"/>
            <a:ext cx="528452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>
                <a:sym typeface="Wingdings 3"/>
              </a:rPr>
              <a:t>Sind die rechtlichen Regelungen in der betrieblichen Praxis anwendbar?</a:t>
            </a:r>
          </a:p>
          <a:p>
            <a:pPr lvl="2"/>
            <a:r>
              <a:rPr lang="de-DE" dirty="0">
                <a:sym typeface="Wingdings 3"/>
              </a:rPr>
              <a:t>Wird sich die Zusammenarbeit mit den betrieblichen Interessenvertretern verbessern?</a:t>
            </a:r>
          </a:p>
          <a:p>
            <a:pPr lvl="2"/>
            <a:r>
              <a:rPr lang="de-DE" dirty="0">
                <a:sym typeface="Wingdings 3"/>
              </a:rPr>
              <a:t>Bestehen noch Vorbehalte und Vorurteile gegen die Beschäftigung von Menschen mit Behinderungen?</a:t>
            </a:r>
          </a:p>
          <a:p>
            <a:pPr lvl="2"/>
            <a:r>
              <a:rPr lang="de-DE" dirty="0">
                <a:sym typeface="Wingdings 3"/>
              </a:rPr>
              <a:t>Kennen Sie jetzt Unterstützungsmöglichkeiten durch das Integrationsamt?</a:t>
            </a:r>
          </a:p>
          <a:p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5FF0FCAB-AB70-40AD-9C1B-E0DD3DD69C02}"/>
              </a:ext>
            </a:extLst>
          </p:cNvPr>
          <p:cNvSpPr/>
          <p:nvPr/>
        </p:nvSpPr>
        <p:spPr bwMode="auto">
          <a:xfrm>
            <a:off x="1042988" y="1808164"/>
            <a:ext cx="651622" cy="6516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Grafik 15" descr="Volltreffer">
            <a:extLst>
              <a:ext uri="{FF2B5EF4-FFF2-40B4-BE49-F238E27FC236}">
                <a16:creationId xmlns:a16="http://schemas.microsoft.com/office/drawing/2014/main" xmlns="" id="{CAF69A27-5B33-4D48-AB12-C2B2FA26C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6013" y="1881188"/>
            <a:ext cx="505572" cy="505572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179640" y="188640"/>
            <a:ext cx="7990560" cy="60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2C3477"/>
                </a:solidFill>
                <a:latin typeface="Arial"/>
                <a:ea typeface="DejaVu Sans"/>
              </a:rPr>
              <a:t>ABSCHLUSS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664" name="CustomShape 3"/>
          <p:cNvSpPr/>
          <p:nvPr/>
        </p:nvSpPr>
        <p:spPr>
          <a:xfrm>
            <a:off x="971640" y="1052640"/>
            <a:ext cx="7056000" cy="64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4336972-5C60-4BA3-B6B9-233D358507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E19FEE1-2E0E-42E3-8599-57F1C653B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E15A-FC18-43DE-AC5E-ACD7CB8302B4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B06CDD21-24C5-404B-9A7E-4EBFD56702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r>
              <a:rPr lang="de-DE" dirty="0"/>
              <a:t>Weitere Informationen zu unseren Themen </a:t>
            </a:r>
            <a:br>
              <a:rPr lang="de-DE" dirty="0"/>
            </a:br>
            <a:r>
              <a:rPr lang="de-DE" dirty="0"/>
              <a:t>finden Sie im Internet unter</a:t>
            </a:r>
          </a:p>
          <a:p>
            <a:pPr lvl="1"/>
            <a:endParaRPr lang="de-DE" dirty="0"/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www.bih.de</a:t>
            </a:r>
          </a:p>
          <a:p>
            <a:pPr lvl="1"/>
            <a:r>
              <a:rPr lang="de-DE" dirty="0"/>
              <a:t>oder bei Ihrem </a:t>
            </a:r>
            <a:r>
              <a:rPr lang="de-DE"/>
              <a:t>Integrationsamt unter </a:t>
            </a:r>
          </a:p>
          <a:p>
            <a:pPr lvl="1"/>
            <a:r>
              <a:rPr lang="de-DE"/>
              <a:t>www.integrationsamt-hessen.de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>
                <a:solidFill>
                  <a:schemeClr val="accent5"/>
                </a:solidFill>
              </a:rPr>
              <a:t>Vielen Dank für Ihr Interesse, </a:t>
            </a:r>
            <a:br>
              <a:rPr lang="de-DE" b="1" dirty="0">
                <a:solidFill>
                  <a:schemeClr val="accent5"/>
                </a:solidFill>
              </a:rPr>
            </a:br>
            <a:r>
              <a:rPr lang="de-DE" b="1" dirty="0">
                <a:solidFill>
                  <a:schemeClr val="accent5"/>
                </a:solidFill>
              </a:rPr>
              <a:t>gute Heimreise!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B6DAD8B4-285D-4EE5-9934-C1D74B42E3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xmlns="" id="{47D651D4-09EF-44BD-B3F4-EC678C755C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xmlns="" id="{47D651D4-09EF-44BD-B3F4-EC678C755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81EF3C66-6C71-4B25-8628-300EBF23CF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BEGRIFFSBESTIMMUNG „BEHINDERT“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BEGRIFFSBESTIMMUNGEN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T1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xmlns="" id="{5571F489-801B-4150-8577-F43A188120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6985000" cy="291683"/>
          </a:xfrm>
        </p:spPr>
        <p:txBody>
          <a:bodyPr>
            <a:spAutoFit/>
          </a:bodyPr>
          <a:lstStyle/>
          <a:p>
            <a:r>
              <a:rPr lang="de-DE" dirty="0"/>
              <a:t>Nach § 2 Abs. 1 SGB IX sind Menschen mit Behinderung …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D535992D-E952-45DC-BC8E-5720ACE96414}"/>
              </a:ext>
            </a:extLst>
          </p:cNvPr>
          <p:cNvSpPr/>
          <p:nvPr/>
        </p:nvSpPr>
        <p:spPr>
          <a:xfrm>
            <a:off x="4824138" y="2586239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die in Wechselwirkung mit einstellungs- und umweltbedingten Barrieren …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885E90ED-F760-424E-8B17-01C874FD2259}"/>
              </a:ext>
            </a:extLst>
          </p:cNvPr>
          <p:cNvSpPr/>
          <p:nvPr/>
        </p:nvSpPr>
        <p:spPr>
          <a:xfrm>
            <a:off x="1056849" y="4179989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mit hoher Wahrscheinlichkeit länger als sechs Monate von dem für das Lebensalter typischen Zustand abweichen …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C01B6CE1-4B5F-4F25-A483-6C64C6026F03}"/>
              </a:ext>
            </a:extLst>
          </p:cNvPr>
          <p:cNvSpPr/>
          <p:nvPr/>
        </p:nvSpPr>
        <p:spPr>
          <a:xfrm>
            <a:off x="4833158" y="4179989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und daher an der gleichberechtigten Teilhabe an der Gesellschaft mit hoher Wahrscheinlichkeit gehindert sind.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9F3EF2B7-0A7F-4608-A4D5-D8D20445306A}"/>
              </a:ext>
            </a:extLst>
          </p:cNvPr>
          <p:cNvSpPr/>
          <p:nvPr/>
        </p:nvSpPr>
        <p:spPr>
          <a:xfrm>
            <a:off x="1042986" y="2586239"/>
            <a:ext cx="3483755" cy="122083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marL="266700" indent="-266700"/>
            <a:r>
              <a:rPr lang="de-DE" sz="1600" dirty="0">
                <a:solidFill>
                  <a:schemeClr val="accent1"/>
                </a:solidFill>
              </a:rPr>
              <a:t>… Personen, die körperliche,  seelische, geistige oder Sinnesbeeinträchtigungen haben …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F86401E-B1A1-43DB-BE72-7A00538C0DD5}"/>
              </a:ext>
            </a:extLst>
          </p:cNvPr>
          <p:cNvGrpSpPr/>
          <p:nvPr/>
        </p:nvGrpSpPr>
        <p:grpSpPr>
          <a:xfrm>
            <a:off x="4219410" y="3536332"/>
            <a:ext cx="914400" cy="914401"/>
            <a:chOff x="4078288" y="3517123"/>
            <a:chExt cx="914400" cy="91440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xmlns="" id="{857835CB-1527-4766-8862-62A461803723}"/>
                </a:ext>
              </a:extLst>
            </p:cNvPr>
            <p:cNvSpPr/>
            <p:nvPr/>
          </p:nvSpPr>
          <p:spPr>
            <a:xfrm>
              <a:off x="4078288" y="3517124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l"/>
              <a:endParaRPr lang="de-DE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12FDAFA6-569B-4DA1-9F65-04C11B00B008}"/>
                </a:ext>
              </a:extLst>
            </p:cNvPr>
            <p:cNvSpPr txBox="1"/>
            <p:nvPr/>
          </p:nvSpPr>
          <p:spPr>
            <a:xfrm>
              <a:off x="4131178" y="3517123"/>
              <a:ext cx="792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solidFill>
                    <a:schemeClr val="bg1"/>
                  </a:solidFill>
                  <a:latin typeface="Arial Black" pitchFamily="34" charset="0"/>
                </a:rPr>
                <a:t>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1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8">
            <a:extLst>
              <a:ext uri="{FF2B5EF4-FFF2-40B4-BE49-F238E27FC236}">
                <a16:creationId xmlns:a16="http://schemas.microsoft.com/office/drawing/2014/main" xmlns="" id="{76921294-557F-4BE8-BD7F-2D9F92D14BA1}"/>
              </a:ext>
            </a:extLst>
          </p:cNvPr>
          <p:cNvSpPr txBox="1">
            <a:spLocks/>
          </p:cNvSpPr>
          <p:nvPr/>
        </p:nvSpPr>
        <p:spPr>
          <a:xfrm>
            <a:off x="1042988" y="2888595"/>
            <a:ext cx="3131066" cy="21082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Anerkennung durch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Versorgungsverwaltung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Grad der Behinderung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mindestens 50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Unabhängig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vom Arbeitsleben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28">
            <a:extLst>
              <a:ext uri="{FF2B5EF4-FFF2-40B4-BE49-F238E27FC236}">
                <a16:creationId xmlns:a16="http://schemas.microsoft.com/office/drawing/2014/main" xmlns="" id="{ADF0838E-CE0B-4EB5-AB10-9A2DE8AE4B1A}"/>
              </a:ext>
            </a:extLst>
          </p:cNvPr>
          <p:cNvSpPr txBox="1">
            <a:spLocks/>
          </p:cNvSpPr>
          <p:nvPr/>
        </p:nvSpPr>
        <p:spPr>
          <a:xfrm>
            <a:off x="4969948" y="2888595"/>
            <a:ext cx="3069529" cy="27289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Grad der Behinderung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30 oder 40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Gleichstellung durch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Agentur für Arbeit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Zur Erlangung oder Sicherung eines geeigneten Arbeitsplatzes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C2FF4838-8626-4E02-9799-2C2E43EF4E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C2FF4838-8626-4E02-9799-2C2E43EF4E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xmlns="" id="{CEBE77E5-9093-48D8-BB65-E482C1B90F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SCHWERBEHINDERTE </a:t>
            </a:r>
            <a:r>
              <a:rPr lang="de-DE" dirty="0">
                <a:solidFill>
                  <a:schemeClr val="accent3"/>
                </a:solidFill>
              </a:rPr>
              <a:t>UND</a:t>
            </a:r>
            <a:r>
              <a:rPr lang="de-DE" dirty="0"/>
              <a:t> GLEICHGESTELLTE BEHINDERTE MENSCHEN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078A-4BB4-4DC1-9C1D-6D9AECBC993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BEGRIFFSBESTIMMUNGEN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T1</a:t>
            </a:r>
          </a:p>
        </p:txBody>
      </p:sp>
      <p:sp>
        <p:nvSpPr>
          <p:cNvPr id="31" name="Inhaltsplatzhalter 28">
            <a:extLst>
              <a:ext uri="{FF2B5EF4-FFF2-40B4-BE49-F238E27FC236}">
                <a16:creationId xmlns:a16="http://schemas.microsoft.com/office/drawing/2014/main" xmlns="" id="{4ECB77BF-BDE3-4B0B-9BAA-41CBD79BEDD6}"/>
              </a:ext>
            </a:extLst>
          </p:cNvPr>
          <p:cNvSpPr txBox="1">
            <a:spLocks/>
          </p:cNvSpPr>
          <p:nvPr/>
        </p:nvSpPr>
        <p:spPr>
          <a:xfrm>
            <a:off x="1042988" y="2003840"/>
            <a:ext cx="3131066" cy="6142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accent3"/>
                </a:solidFill>
              </a:rPr>
              <a:t>Schwerbehinderte</a:t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dirty="0"/>
              <a:t>Menschen</a:t>
            </a:r>
          </a:p>
        </p:txBody>
      </p:sp>
      <p:sp>
        <p:nvSpPr>
          <p:cNvPr id="32" name="Inhaltsplatzhalter 28">
            <a:extLst>
              <a:ext uri="{FF2B5EF4-FFF2-40B4-BE49-F238E27FC236}">
                <a16:creationId xmlns:a16="http://schemas.microsoft.com/office/drawing/2014/main" xmlns="" id="{7E55D241-C21D-4231-9938-EE1C49BF2DA6}"/>
              </a:ext>
            </a:extLst>
          </p:cNvPr>
          <p:cNvSpPr txBox="1">
            <a:spLocks/>
          </p:cNvSpPr>
          <p:nvPr/>
        </p:nvSpPr>
        <p:spPr>
          <a:xfrm>
            <a:off x="4969948" y="2003840"/>
            <a:ext cx="3058040" cy="6142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533400" algn="l"/>
              </a:tabLst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►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accent3"/>
                </a:solidFill>
              </a:rPr>
              <a:t>Gleichgestellte </a:t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dirty="0">
                <a:solidFill>
                  <a:schemeClr val="accent3"/>
                </a:solidFill>
              </a:rPr>
              <a:t>behinderte </a:t>
            </a:r>
            <a:r>
              <a:rPr lang="de-DE" dirty="0"/>
              <a:t>Menschen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5B1896F0-2269-4B60-A37E-6C63D22EC264}"/>
              </a:ext>
            </a:extLst>
          </p:cNvPr>
          <p:cNvCxnSpPr>
            <a:cxnSpLocks/>
          </p:cNvCxnSpPr>
          <p:nvPr/>
        </p:nvCxnSpPr>
        <p:spPr>
          <a:xfrm>
            <a:off x="1042988" y="2699015"/>
            <a:ext cx="3131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D925B351-4E98-4ACF-9313-454F45771630}"/>
              </a:ext>
            </a:extLst>
          </p:cNvPr>
          <p:cNvCxnSpPr>
            <a:cxnSpLocks/>
          </p:cNvCxnSpPr>
          <p:nvPr/>
        </p:nvCxnSpPr>
        <p:spPr>
          <a:xfrm>
            <a:off x="4969948" y="2699015"/>
            <a:ext cx="305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xmlns="" id="{C4E5C1AC-08BD-44CE-A0E9-DA623F066A6F}"/>
              </a:ext>
            </a:extLst>
          </p:cNvPr>
          <p:cNvGrpSpPr/>
          <p:nvPr/>
        </p:nvGrpSpPr>
        <p:grpSpPr>
          <a:xfrm>
            <a:off x="4345762" y="2216487"/>
            <a:ext cx="452477" cy="188912"/>
            <a:chOff x="4148960" y="2306668"/>
            <a:chExt cx="452477" cy="188912"/>
          </a:xfrm>
          <a:solidFill>
            <a:schemeClr val="accent3"/>
          </a:solidFill>
        </p:grpSpPr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xmlns="" id="{340C8548-864D-4983-A49D-65E71E3E98B4}"/>
                </a:ext>
              </a:extLst>
            </p:cNvPr>
            <p:cNvSpPr/>
            <p:nvPr/>
          </p:nvSpPr>
          <p:spPr>
            <a:xfrm rot="5400000">
              <a:off x="4423227" y="2317370"/>
              <a:ext cx="188912" cy="1675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xmlns="" id="{3E5BCFB0-200B-4F80-AA6A-ADE155C8307E}"/>
                </a:ext>
              </a:extLst>
            </p:cNvPr>
            <p:cNvSpPr/>
            <p:nvPr/>
          </p:nvSpPr>
          <p:spPr>
            <a:xfrm rot="16200000" flipH="1">
              <a:off x="4138258" y="2317370"/>
              <a:ext cx="188912" cy="1675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97904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mh5_pCEEaUYiKSms1k7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NrpXt6V3UoFztzkN15k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udOuNSMuI35tHRv1bfb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lel9XJ9.u2LWtf70rcZ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7CLEbrgJEjCqIBAtPS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nY7Kbfiv8jTuKdOD75f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7CLEbrgJEjCqIBAtPSB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Yy0VwZzEeVPM_1KhvF7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eKWwRUtCRytjYb2Krpp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1uSJjgXicWs9EYXqfM2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nDT3HwahkukvlALLnE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mAjL31GQuL6yTPSMLM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KpP9JqrDUdZZ.Ij0FmG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fPmUQphxH2a1TUStrZ0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n.Z..y4pfI7_L5P9pk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LyNb0ZLgJXccUvAGpK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yNy7X.9NppIirXTvzTV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n0E6L2EyoL71iUqreuc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j6OSSsZF3BG.3OWmmcH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wiUSrQyFrnW.WZ0wM8y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qizsuaBYNccV9GeVed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wK1t2UBkn6c5hiSwzq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sL4EpOT8J6Ic._xwZdi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sL4EpOT8J6Ic._xwZdi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x9gtmpKYiSw83vLFqun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ei7fcY2uiilJvfO_ET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_49BYJ9r_j12d0RnsT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wYpQ6GZpB41h.GEtng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jAlk5iyN6iyH1Kan_6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CUmGidZ_SX0c_LV4QN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SkxTN7PXW1L2WoGGE.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1_hih_b12HWsVlf6lrW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UKdaKxQI01JPN8ZN_Q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YN1iSdeDhXwsWwVSlE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bo0CIRHMBGxczF6GJa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qSw4Zt0JAlQGPFeFK71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HdB9pVU844HSjtBPfk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3sJH_jdJNYU7Yr_FOR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SJ_5IVwV5EQc6A1YgwL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xJV_K.dieZ2A8Z5vGt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y2zFcBNlieBbf2vdRx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KRzrLnGqEnwMLHGreh4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Sym1xf3lhuI2U.xHvR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aXtuX.mLDliCAEwgfQ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WKyLb2GqPTj8uGNugb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_XtBmDepLi6lNReYxRp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tDp7olAlokp.UUkJ2w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etUaDHrn_.K_vbmUV5w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31cvihEyzMEc85SRJrH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vIHiMRlT3jdzm4S7_j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jnEO_hQVIX1hepOipF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pfUkRGvTSZO0KI.EiC3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ADF3Rp4Aj1_GPHLJPQs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Mfsq2lKKeBJEsYl4Xa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Wstuesg_Z7NRUHF9l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1uDyqho5wvWv8AiZNQq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Wstuesg_Z7NRUHF9la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IZY5JTZcx0RlScone5c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ozET2QJJjvXKxJh4qQm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OUMtsYEPa8Ss3hR1fW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v1GFpjIcZeJh8u3ot3I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pVNxe130fGdfYAGrD0W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NcpIhxfBB5vOoaThkzb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_V6RKY8HteGYLUbxW7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7hajJ4CoemTQsp0ZsK9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mm5dEZrTiduUzB.DbF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Ww4gr_P3F3MJE3you9F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U23ibtuWbhGJH.iY4h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JUHwFiqAOn_McQMTWFx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JUHwFiqAOn_McQMTWFx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JUHwFiqAOn_McQMTWFxA"/>
</p:tagLst>
</file>

<file path=ppt/theme/theme1.xml><?xml version="1.0" encoding="utf-8"?>
<a:theme xmlns:a="http://schemas.openxmlformats.org/drawingml/2006/main" name="Office Theme">
  <a:themeElements>
    <a:clrScheme name="BI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2F79"/>
      </a:accent1>
      <a:accent2>
        <a:srgbClr val="0068B3"/>
      </a:accent2>
      <a:accent3>
        <a:srgbClr val="CD1316"/>
      </a:accent3>
      <a:accent4>
        <a:srgbClr val="FF8000"/>
      </a:accent4>
      <a:accent5>
        <a:srgbClr val="A5B8C3"/>
      </a:accent5>
      <a:accent6>
        <a:srgbClr val="E6E6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2209</Words>
  <Application>Microsoft Office PowerPoint</Application>
  <PresentationFormat>Bildschirmpräsentation (4:3)</PresentationFormat>
  <Paragraphs>986</Paragraphs>
  <Slides>76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76</vt:i4>
      </vt:variant>
    </vt:vector>
  </HeadingPairs>
  <TitlesOfParts>
    <vt:vector size="78" baseType="lpstr">
      <vt:lpstr>Office Theme</vt:lpstr>
      <vt:lpstr>think-cell Folie</vt:lpstr>
      <vt:lpstr>SGB IX im Personalmanagement</vt:lpstr>
      <vt:lpstr>VORSTELLUNG</vt:lpstr>
      <vt:lpstr>DER KURS IM ÜBERBLICK</vt:lpstr>
      <vt:lpstr>DAVON HABEN SIE SICHER  NOCH NIE ETWAS GEHÖRT:</vt:lpstr>
      <vt:lpstr>INKLUSION</vt:lpstr>
      <vt:lpstr>ZIELE DES KURSES</vt:lpstr>
      <vt:lpstr>DER KURS IM ÜBERBLICK</vt:lpstr>
      <vt:lpstr>BEGRIFFSBESTIMMUNG „BEHINDERT“</vt:lpstr>
      <vt:lpstr>SCHWERBEHINDERTE UND GLEICHGESTELLTE BEHINDERTE MENSCHEN</vt:lpstr>
      <vt:lpstr>SCHWERBEHINDERTE UND GLEICHGESTELLTE BEHINDERTE MENSCHEN</vt:lpstr>
      <vt:lpstr>DER KURS IM ÜBERBLICK</vt:lpstr>
      <vt:lpstr>INKLUSIONSBEAUFTRAGTER DES ARBEITGEBERS (IBAG) § 181 SGB IX</vt:lpstr>
      <vt:lpstr>INKLUSIONSBEAUFTRAGTER DES ARBEITGEBERS (IBAG) Auswahl und Bestellung</vt:lpstr>
      <vt:lpstr>INKLUSIONSBEAUFTRAGTER DES ARBEITGEBERS (IBAG) Aufgaben (1/2)</vt:lpstr>
      <vt:lpstr>INKLUSIONSBEAUFTRAGTER DES ARBEITGEBERS (IBAG) Aufgaben (2/2)</vt:lpstr>
      <vt:lpstr>SCHWERBEHINDERTENVERTRETUNG (SBV) Aufgaben</vt:lpstr>
      <vt:lpstr>SCHWERBEHINDERTENVERTRETUNG (SBV) Rechte</vt:lpstr>
      <vt:lpstr>SCHWERBEHINDERTENVERTRETUNG (SBV) Rechtsstellung</vt:lpstr>
      <vt:lpstr>PowerPoint-Präsentation</vt:lpstr>
      <vt:lpstr>PowerPoint-Präsentation</vt:lpstr>
      <vt:lpstr>PowerPoint-Präsentation</vt:lpstr>
      <vt:lpstr>DER KURS IM ÜBERBLICK</vt:lpstr>
      <vt:lpstr>AUSGLEICHSABGABE Erhebung</vt:lpstr>
      <vt:lpstr>AUSGLEICHSABGABE Staffelung</vt:lpstr>
      <vt:lpstr>AUSGLEICHSABGABE Einsparmöglichkeiten (1/2)</vt:lpstr>
      <vt:lpstr>AUSGLEICHSABGABE Einsparmöglichkeiten (2/2)</vt:lpstr>
      <vt:lpstr>DER KURS IM ÜBERBLICK</vt:lpstr>
      <vt:lpstr>EINSTELLUNGSVERFAHREN § 164 (1) SGB IX</vt:lpstr>
      <vt:lpstr>BENACHTEILIGUNGSVERBOT (AGG)</vt:lpstr>
      <vt:lpstr>KEINE BENACHTEILIGUNG</vt:lpstr>
      <vt:lpstr>BEWERBERAUSWAHL</vt:lpstr>
      <vt:lpstr>NEUE ARBEITS- UND AUSBILDUNGSPLÄTZE</vt:lpstr>
      <vt:lpstr>DER KURS IM ÜBERBLICK</vt:lpstr>
      <vt:lpstr>PowerPoint-Präsentation</vt:lpstr>
      <vt:lpstr>TECHNISCHER BERATUNGSDIENST</vt:lpstr>
      <vt:lpstr>INTEGRATIONSFACHDIENST (IFD)</vt:lpstr>
      <vt:lpstr>BERATUNGSANGEBOT INTEGRATIONSAMT</vt:lpstr>
      <vt:lpstr>EINHEITLICHE ANSPRECHSTELLEN</vt:lpstr>
      <vt:lpstr>BEGLEITENDE HILFE IM ARBEITSLEBEN Ziele</vt:lpstr>
      <vt:lpstr>BEGLEITENDE HILFE IM ARBEITSLEBEN Lösungen</vt:lpstr>
      <vt:lpstr>BEGLEITENDE HILFE IM ARBEITSLEBEN Voraussetzungen</vt:lpstr>
      <vt:lpstr>LEISTUNGEN AN ARBEITGEBER Arbeits- und Ausbildungsplätze</vt:lpstr>
      <vt:lpstr>LEISTUNGEN AN ARBEITGEBER Außergewöhnliche Belastungen (1/4)</vt:lpstr>
      <vt:lpstr>LEISTUNGEN AN ARBEITGEBER Außergewöhnliche Belastungen (2/4)</vt:lpstr>
      <vt:lpstr>LEISTUNGEN AN ARBEITGEBER Außergewöhnliche Belastungen (3/4)</vt:lpstr>
      <vt:lpstr>LEISTUNGEN AN ARBEITGEBER Außergewöhnliche Belastungen (4/4)</vt:lpstr>
      <vt:lpstr>LEISTUNGEN AN SCHWERBEHINDERTE MENSCHEN</vt:lpstr>
      <vt:lpstr>ENTSCHEIDUNGSKRITERIEN DES INTEGRATIONSAMTES</vt:lpstr>
      <vt:lpstr>ABLAUF EINER FÖRDERMASSNAHME (1/3)</vt:lpstr>
      <vt:lpstr>ABLAUF EINER FÖRDERMASSNAHME (2/3)</vt:lpstr>
      <vt:lpstr>ABLAUF EINER FÖRDERMASSNAHME (3/3)</vt:lpstr>
      <vt:lpstr>BETRIEBLICHES EINGLIEDERUNGSMANAGEMENT (BEM)</vt:lpstr>
      <vt:lpstr>BETRIEBLICHES EINGLIEDERUNGSMANAGEMENT (BEM)</vt:lpstr>
      <vt:lpstr>BETRIEBLICHES EINGLIEDERUNGSMANAGEMENT (BEM)</vt:lpstr>
      <vt:lpstr>BETRIEBLICHES EINGLIEDERUNGSMANAGEMENT (BEM)</vt:lpstr>
      <vt:lpstr>BETRIEBLICHES EINGLIEDERUNGSMANAGEMENT (BEM)</vt:lpstr>
      <vt:lpstr>BETRIEBLICHES EINGLIEDERUNGSMANAGEMENT (BEM)</vt:lpstr>
      <vt:lpstr>BETRIEBLICHES EINGLIEDERUNGSMANAGEMENT (BEM) – das Verfahren</vt:lpstr>
      <vt:lpstr>PRÄVENTION – CHANCEN NUTZEN</vt:lpstr>
      <vt:lpstr>PRÄVENTION – BEI SCHWIERIGKEITEN</vt:lpstr>
      <vt:lpstr>DER KURS IM ÜBERBLICK</vt:lpstr>
      <vt:lpstr>ALLGEMEINER/BESONDERER KÜNDIGUNGSSCHUTZ (1/4)</vt:lpstr>
      <vt:lpstr>ALLGEMEINER/BESONDERER KÜNDIGUNGSSCHUTZ (2/4)</vt:lpstr>
      <vt:lpstr>ALLGEMEINER/BESONDERER KÜNDIGUNGSSCHUTZ (3/4)</vt:lpstr>
      <vt:lpstr>ALLGEMEINER/BESONDERER KÜNDIGUNGSSCHUTZ (4/4)</vt:lpstr>
      <vt:lpstr>KÜNDIGUNGSSCHUTZVERFAHREN</vt:lpstr>
      <vt:lpstr>DIE ENTSCHEIDUNG DES INTEGRATIONSAMTES</vt:lpstr>
      <vt:lpstr>ERMESSENSEINSCHRÄNKUNG</vt:lpstr>
      <vt:lpstr>BETRIEBSBEDINGTE KÜNDIGUNG</vt:lpstr>
      <vt:lpstr>VERHALTENSBEDINGTE KÜNDIGUNG</vt:lpstr>
      <vt:lpstr>PERSONENBEDINGTE KÜNDIGUNG</vt:lpstr>
      <vt:lpstr>STATISTIK</vt:lpstr>
      <vt:lpstr>STATISTIK</vt:lpstr>
      <vt:lpstr>DER KURS IM ÜBERBLICK</vt:lpstr>
      <vt:lpstr>ZIELE DES KURSES ERREICHT?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hofmann</dc:creator>
  <cp:lastModifiedBy>Zugschwerdt, Dr. Tanja</cp:lastModifiedBy>
  <cp:revision>1070</cp:revision>
  <dcterms:created xsi:type="dcterms:W3CDTF">2015-11-11T10:54:30Z</dcterms:created>
  <dcterms:modified xsi:type="dcterms:W3CDTF">2023-09-05T06:11:29Z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84</vt:i4>
  </property>
</Properties>
</file>